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69" r:id="rId1"/>
  </p:sldMasterIdLst>
  <p:notesMasterIdLst>
    <p:notesMasterId r:id="rId32"/>
  </p:notesMasterIdLst>
  <p:sldIdLst>
    <p:sldId id="256" r:id="rId2"/>
    <p:sldId id="266" r:id="rId3"/>
    <p:sldId id="257" r:id="rId4"/>
    <p:sldId id="275" r:id="rId5"/>
    <p:sldId id="276" r:id="rId6"/>
    <p:sldId id="287" r:id="rId7"/>
    <p:sldId id="258" r:id="rId8"/>
    <p:sldId id="259" r:id="rId9"/>
    <p:sldId id="267" r:id="rId10"/>
    <p:sldId id="260" r:id="rId11"/>
    <p:sldId id="271" r:id="rId12"/>
    <p:sldId id="269" r:id="rId13"/>
    <p:sldId id="272" r:id="rId14"/>
    <p:sldId id="261" r:id="rId15"/>
    <p:sldId id="268" r:id="rId16"/>
    <p:sldId id="262" r:id="rId17"/>
    <p:sldId id="277" r:id="rId18"/>
    <p:sldId id="278" r:id="rId19"/>
    <p:sldId id="279" r:id="rId20"/>
    <p:sldId id="280" r:id="rId21"/>
    <p:sldId id="263" r:id="rId22"/>
    <p:sldId id="281" r:id="rId23"/>
    <p:sldId id="273" r:id="rId24"/>
    <p:sldId id="288" r:id="rId25"/>
    <p:sldId id="282" r:id="rId26"/>
    <p:sldId id="265" r:id="rId27"/>
    <p:sldId id="283" r:id="rId28"/>
    <p:sldId id="284" r:id="rId29"/>
    <p:sldId id="285" r:id="rId30"/>
    <p:sldId id="286" r:id="rId3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F57E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468" autoAdjust="0"/>
    <p:restoredTop sz="93062" autoAdjust="0"/>
  </p:normalViewPr>
  <p:slideViewPr>
    <p:cSldViewPr snapToGrid="0" snapToObjects="1">
      <p:cViewPr>
        <p:scale>
          <a:sx n="114" d="100"/>
          <a:sy n="114" d="100"/>
        </p:scale>
        <p:origin x="1080" y="-1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notesMaster" Target="notesMasters/notes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EB4E365-196E-6842-904D-A185DCF5E6DA}" type="datetimeFigureOut">
              <a:rPr lang="en-US" smtClean="0"/>
              <a:pPr/>
              <a:t>3/27/17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3908D68-7600-0348-A5C8-44752F0EE9D7}" type="slidenum">
              <a:rPr lang="en-US" smtClean="0"/>
              <a:pPr/>
              <a:t>‹#›</a:t>
            </a:fld>
            <a:endParaRPr lang="en-US"/>
          </a:p>
        </p:txBody>
      </p:sp>
    </p:spTree>
    <p:extLst>
      <p:ext uri="{BB962C8B-B14F-4D97-AF65-F5344CB8AC3E}">
        <p14:creationId xmlns:p14="http://schemas.microsoft.com/office/powerpoint/2010/main" val="336495858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3908D68-7600-0348-A5C8-44752F0EE9D7}" type="slidenum">
              <a:rPr lang="en-US" smtClean="0"/>
              <a:pPr/>
              <a:t>10</a:t>
            </a:fld>
            <a:endParaRPr lang="en-US"/>
          </a:p>
        </p:txBody>
      </p:sp>
    </p:spTree>
    <p:extLst>
      <p:ext uri="{BB962C8B-B14F-4D97-AF65-F5344CB8AC3E}">
        <p14:creationId xmlns:p14="http://schemas.microsoft.com/office/powerpoint/2010/main" val="9372717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13723D8F-C4A9-41D8-8DD9-654C9CC04DEC}" type="datetime1">
              <a:rPr lang="en-US" smtClean="0"/>
              <a:pPr/>
              <a:t>3/27/17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7CC652-A623-41D2-B0ED-8F1D217186B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A37E8DD-83A2-564D-B822-27165F1547A7}" type="datetimeFigureOut">
              <a:rPr lang="en-US" smtClean="0"/>
              <a:pPr/>
              <a:t>3/27/17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1889E6-7FA1-9449-87F0-0D712DAED34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A37E8DD-83A2-564D-B822-27165F1547A7}" type="datetimeFigureOut">
              <a:rPr lang="en-US" smtClean="0"/>
              <a:pPr/>
              <a:t>3/27/17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1889E6-7FA1-9449-87F0-0D712DAED34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A37E8DD-83A2-564D-B822-27165F1547A7}" type="datetimeFigureOut">
              <a:rPr lang="en-US" smtClean="0"/>
              <a:pPr/>
              <a:t>3/27/17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1889E6-7FA1-9449-87F0-0D712DAED34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743D985D-41A0-4705-858A-FEEDE5B81603}" type="datetime1">
              <a:rPr lang="en-US" smtClean="0"/>
              <a:pPr/>
              <a:t>3/27/17</a:t>
            </a:fld>
            <a:endParaRPr lang="en-US"/>
          </a:p>
        </p:txBody>
      </p:sp>
      <p:sp>
        <p:nvSpPr>
          <p:cNvPr id="5" name="Footer Placeholder 4"/>
          <p:cNvSpPr>
            <a:spLocks noGrp="1"/>
          </p:cNvSpPr>
          <p:nvPr>
            <p:ph type="ftr" sz="quarter" idx="11"/>
          </p:nvPr>
        </p:nvSpPr>
        <p:spPr/>
        <p:txBody>
          <a:bodyPr/>
          <a:lstStyle/>
          <a:p>
            <a:r>
              <a:rPr lang="en-US" smtClean="0"/>
              <a:t>
              </a:t>
            </a:r>
            <a:endParaRPr lang="en-US"/>
          </a:p>
        </p:txBody>
      </p:sp>
      <p:sp>
        <p:nvSpPr>
          <p:cNvPr id="6" name="Slide Number Placeholder 5"/>
          <p:cNvSpPr>
            <a:spLocks noGrp="1"/>
          </p:cNvSpPr>
          <p:nvPr>
            <p:ph type="sldNum" sz="quarter" idx="12"/>
          </p:nvPr>
        </p:nvSpPr>
        <p:spPr/>
        <p:txBody>
          <a:bodyPr/>
          <a:lstStyle/>
          <a:p>
            <a:fld id="{16292582-9FC8-4B1B-8456-B27CC842DEE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5A37E8DD-83A2-564D-B822-27165F1547A7}" type="datetimeFigureOut">
              <a:rPr lang="en-US" smtClean="0"/>
              <a:pPr/>
              <a:t>3/27/17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1889E6-7FA1-9449-87F0-0D712DAED34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5A37E8DD-83A2-564D-B822-27165F1547A7}" type="datetimeFigureOut">
              <a:rPr lang="en-US" smtClean="0"/>
              <a:pPr/>
              <a:t>3/27/17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61889E6-7FA1-9449-87F0-0D712DAED34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5A37E8DD-83A2-564D-B822-27165F1547A7}" type="datetimeFigureOut">
              <a:rPr lang="en-US" smtClean="0"/>
              <a:pPr/>
              <a:t>3/27/17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61889E6-7FA1-9449-87F0-0D712DAED34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37E8DD-83A2-564D-B822-27165F1547A7}" type="datetimeFigureOut">
              <a:rPr lang="en-US" smtClean="0"/>
              <a:pPr/>
              <a:t>3/27/17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61889E6-7FA1-9449-87F0-0D712DAED34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5A37E8DD-83A2-564D-B822-27165F1547A7}" type="datetimeFigureOut">
              <a:rPr lang="en-US" smtClean="0"/>
              <a:pPr/>
              <a:t>3/27/17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1889E6-7FA1-9449-87F0-0D712DAED34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5A37E8DD-83A2-564D-B822-27165F1547A7}" type="datetimeFigureOut">
              <a:rPr lang="en-US" smtClean="0"/>
              <a:pPr/>
              <a:t>3/27/17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1889E6-7FA1-9449-87F0-0D712DAED34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37E8DD-83A2-564D-B822-27165F1547A7}" type="datetimeFigureOut">
              <a:rPr lang="en-US" smtClean="0"/>
              <a:pPr/>
              <a:t>3/27/17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1889E6-7FA1-9449-87F0-0D712DAED34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 Id="rId3"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Medicinal chemistry </a:t>
            </a:r>
            <a:endParaRPr lang="en-US" dirty="0"/>
          </a:p>
        </p:txBody>
      </p:sp>
      <p:sp>
        <p:nvSpPr>
          <p:cNvPr id="3" name="Subtitle 2"/>
          <p:cNvSpPr>
            <a:spLocks noGrp="1"/>
          </p:cNvSpPr>
          <p:nvPr>
            <p:ph type="subTitle" idx="1"/>
          </p:nvPr>
        </p:nvSpPr>
        <p:spPr/>
        <p:txBody>
          <a:bodyPr/>
          <a:lstStyle/>
          <a:p>
            <a:r>
              <a:rPr lang="en-US" dirty="0" smtClean="0"/>
              <a:t>                                                   Option D  </a:t>
            </a:r>
          </a:p>
          <a:p>
            <a:r>
              <a:rPr lang="en-US" dirty="0" smtClean="0"/>
              <a:t>                                                         Part 1</a:t>
            </a:r>
            <a:endParaRPr lang="en-US" dirty="0"/>
          </a:p>
        </p:txBody>
      </p:sp>
      <p:pic>
        <p:nvPicPr>
          <p:cNvPr id="5" name="Picture 4"/>
          <p:cNvPicPr>
            <a:picLocks noChangeAspect="1"/>
          </p:cNvPicPr>
          <p:nvPr/>
        </p:nvPicPr>
        <p:blipFill>
          <a:blip r:embed="rId2"/>
          <a:stretch>
            <a:fillRect/>
          </a:stretch>
        </p:blipFill>
        <p:spPr>
          <a:xfrm>
            <a:off x="422030" y="268127"/>
            <a:ext cx="3187700" cy="2221073"/>
          </a:xfrm>
          <a:prstGeom prst="rect">
            <a:avLst/>
          </a:prstGeom>
        </p:spPr>
      </p:pic>
      <p:pic>
        <p:nvPicPr>
          <p:cNvPr id="6" name="Picture 5"/>
          <p:cNvPicPr>
            <a:picLocks noChangeAspect="1"/>
          </p:cNvPicPr>
          <p:nvPr/>
        </p:nvPicPr>
        <p:blipFill>
          <a:blip r:embed="rId3"/>
          <a:stretch>
            <a:fillRect/>
          </a:stretch>
        </p:blipFill>
        <p:spPr>
          <a:xfrm>
            <a:off x="5006730" y="4648029"/>
            <a:ext cx="3644900" cy="1393622"/>
          </a:xfrm>
          <a:prstGeom prst="rect">
            <a:avLst/>
          </a:prstGeom>
        </p:spPr>
      </p:pic>
      <p:pic>
        <p:nvPicPr>
          <p:cNvPr id="7" name="Picture 6"/>
          <p:cNvPicPr>
            <a:picLocks noChangeAspect="1"/>
          </p:cNvPicPr>
          <p:nvPr/>
        </p:nvPicPr>
        <p:blipFill>
          <a:blip r:embed="rId4"/>
          <a:stretch>
            <a:fillRect/>
          </a:stretch>
        </p:blipFill>
        <p:spPr>
          <a:xfrm>
            <a:off x="1371600" y="3618189"/>
            <a:ext cx="2527300" cy="2932217"/>
          </a:xfrm>
          <a:prstGeom prst="rect">
            <a:avLst/>
          </a:prstGeom>
        </p:spPr>
      </p:pic>
      <p:pic>
        <p:nvPicPr>
          <p:cNvPr id="8" name="Picture 7"/>
          <p:cNvPicPr>
            <a:picLocks noChangeAspect="1"/>
          </p:cNvPicPr>
          <p:nvPr/>
        </p:nvPicPr>
        <p:blipFill>
          <a:blip r:embed="rId5"/>
          <a:stretch>
            <a:fillRect/>
          </a:stretch>
        </p:blipFill>
        <p:spPr>
          <a:xfrm>
            <a:off x="4813300" y="268127"/>
            <a:ext cx="2959100" cy="2060826"/>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7570"/>
            <a:ext cx="8229600" cy="1143000"/>
          </a:xfrm>
        </p:spPr>
        <p:txBody>
          <a:bodyPr/>
          <a:lstStyle/>
          <a:p>
            <a:r>
              <a:rPr lang="en-US" dirty="0" smtClean="0"/>
              <a:t>Administering drugs (1)</a:t>
            </a:r>
            <a:endParaRPr lang="en-US" dirty="0"/>
          </a:p>
        </p:txBody>
      </p:sp>
      <p:sp>
        <p:nvSpPr>
          <p:cNvPr id="3" name="Content Placeholder 2"/>
          <p:cNvSpPr>
            <a:spLocks noGrp="1"/>
          </p:cNvSpPr>
          <p:nvPr>
            <p:ph idx="1"/>
          </p:nvPr>
        </p:nvSpPr>
        <p:spPr>
          <a:xfrm>
            <a:off x="0" y="1220570"/>
            <a:ext cx="9144000" cy="5637430"/>
          </a:xfrm>
        </p:spPr>
        <p:txBody>
          <a:bodyPr>
            <a:normAutofit fontScale="92500" lnSpcReduction="20000"/>
          </a:bodyPr>
          <a:lstStyle/>
          <a:p>
            <a:pPr lvl="0"/>
            <a:r>
              <a:rPr lang="en-US" dirty="0" smtClean="0">
                <a:solidFill>
                  <a:srgbClr val="000000"/>
                </a:solidFill>
              </a:rPr>
              <a:t>Oral</a:t>
            </a:r>
            <a:r>
              <a:rPr lang="en-US" dirty="0" smtClean="0"/>
              <a:t>: taken in by the mouth e.g. tablets, syrups, capsules  - advantages and disadvantages?</a:t>
            </a:r>
          </a:p>
          <a:p>
            <a:pPr lvl="0">
              <a:buNone/>
            </a:pPr>
            <a:endParaRPr lang="en-US" sz="1730" dirty="0" smtClean="0"/>
          </a:p>
          <a:p>
            <a:pPr lvl="0"/>
            <a:r>
              <a:rPr lang="en-US" dirty="0" err="1" smtClean="0">
                <a:solidFill>
                  <a:srgbClr val="000000"/>
                </a:solidFill>
              </a:rPr>
              <a:t>Parenteral</a:t>
            </a:r>
            <a:r>
              <a:rPr lang="en-US" dirty="0" smtClean="0"/>
              <a:t> - by injection: for fast delivery !!!</a:t>
            </a:r>
            <a:endParaRPr lang="en-US" sz="3200" dirty="0" smtClean="0"/>
          </a:p>
          <a:p>
            <a:endParaRPr lang="en-US" sz="1176" dirty="0" smtClean="0"/>
          </a:p>
          <a:p>
            <a:pPr lvl="1">
              <a:buFont typeface="Courier New"/>
              <a:buChar char="o"/>
            </a:pPr>
            <a:r>
              <a:rPr lang="en-US" sz="3027" b="1" dirty="0" smtClean="0">
                <a:solidFill>
                  <a:srgbClr val="660066"/>
                </a:solidFill>
              </a:rPr>
              <a:t>intravenous</a:t>
            </a:r>
            <a:r>
              <a:rPr lang="en-US" dirty="0" smtClean="0"/>
              <a:t>: into a vein of the blood stream – used for immediate impacts as its </a:t>
            </a:r>
            <a:r>
              <a:rPr lang="en-US" dirty="0" smtClean="0">
                <a:solidFill>
                  <a:srgbClr val="FF0000"/>
                </a:solidFill>
              </a:rPr>
              <a:t>fastest</a:t>
            </a:r>
            <a:r>
              <a:rPr lang="en-US" dirty="0" smtClean="0"/>
              <a:t> method; drug is immediately pumped around the body by the blood, e.g. </a:t>
            </a:r>
            <a:r>
              <a:rPr lang="en-US" dirty="0" err="1" smtClean="0"/>
              <a:t>anaesthetic</a:t>
            </a:r>
            <a:r>
              <a:rPr lang="en-US" dirty="0" smtClean="0"/>
              <a:t>.  </a:t>
            </a:r>
            <a:endParaRPr lang="en-US" sz="2800" dirty="0" smtClean="0"/>
          </a:p>
          <a:p>
            <a:pPr>
              <a:buNone/>
            </a:pPr>
            <a:endParaRPr lang="en-US" sz="1081" dirty="0" smtClean="0"/>
          </a:p>
          <a:p>
            <a:pPr lvl="1">
              <a:buFont typeface="Courier New"/>
              <a:buChar char="o"/>
            </a:pPr>
            <a:r>
              <a:rPr lang="en-US" sz="3027" b="1" dirty="0" smtClean="0">
                <a:solidFill>
                  <a:srgbClr val="660066"/>
                </a:solidFill>
              </a:rPr>
              <a:t>intramuscular</a:t>
            </a:r>
            <a:r>
              <a:rPr lang="en-US" dirty="0" smtClean="0"/>
              <a:t> i.e. into the muscles, e.g. many vaccines, antibiotics, usually used when a </a:t>
            </a:r>
            <a:r>
              <a:rPr lang="en-US" dirty="0" smtClean="0">
                <a:solidFill>
                  <a:srgbClr val="FF0000"/>
                </a:solidFill>
              </a:rPr>
              <a:t>large dose </a:t>
            </a:r>
            <a:r>
              <a:rPr lang="en-US" dirty="0" smtClean="0"/>
              <a:t>needs to be administered. To act locally. </a:t>
            </a:r>
            <a:endParaRPr lang="en-US" sz="2800" dirty="0" smtClean="0"/>
          </a:p>
          <a:p>
            <a:pPr>
              <a:buNone/>
            </a:pPr>
            <a:endParaRPr lang="en-US" sz="1081" dirty="0" smtClean="0"/>
          </a:p>
          <a:p>
            <a:pPr lvl="1">
              <a:buFont typeface="Courier New"/>
              <a:buChar char="o"/>
            </a:pPr>
            <a:r>
              <a:rPr lang="en-US" sz="3027" b="1" dirty="0" smtClean="0">
                <a:solidFill>
                  <a:srgbClr val="660066"/>
                </a:solidFill>
              </a:rPr>
              <a:t>subcutaneous</a:t>
            </a:r>
            <a:r>
              <a:rPr lang="en-US" dirty="0" smtClean="0"/>
              <a:t>: in the layer of the skin directly below the cutis (dermis and epidermis) e.g. dental injections, morphine, insulin. </a:t>
            </a:r>
            <a:r>
              <a:rPr lang="en-US" dirty="0" smtClean="0">
                <a:solidFill>
                  <a:srgbClr val="FF0000"/>
                </a:solidFill>
              </a:rPr>
              <a:t>Slow</a:t>
            </a:r>
            <a:r>
              <a:rPr lang="en-US" dirty="0" smtClean="0"/>
              <a:t> absorption and effect.</a:t>
            </a:r>
            <a:endParaRPr lang="en-US" sz="2800" dirty="0" smtClean="0"/>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6000" dirty="0"/>
              <a:t>O</a:t>
            </a:r>
            <a:r>
              <a:rPr lang="en-US" sz="6000" dirty="0" smtClean="0"/>
              <a:t>ral</a:t>
            </a:r>
            <a:endParaRPr lang="en-US" sz="60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19212140"/>
              </p:ext>
            </p:extLst>
          </p:nvPr>
        </p:nvGraphicFramePr>
        <p:xfrm>
          <a:off x="217714" y="1143000"/>
          <a:ext cx="8708572" cy="5040616"/>
        </p:xfrm>
        <a:graphic>
          <a:graphicData uri="http://schemas.openxmlformats.org/drawingml/2006/table">
            <a:tbl>
              <a:tblPr firstRow="1" bandRow="1">
                <a:tableStyleId>{69CF1AB2-1976-4502-BF36-3FF5EA218861}</a:tableStyleId>
              </a:tblPr>
              <a:tblGrid>
                <a:gridCol w="4463143"/>
                <a:gridCol w="4245429"/>
              </a:tblGrid>
              <a:tr h="536327">
                <a:tc>
                  <a:txBody>
                    <a:bodyPr/>
                    <a:lstStyle/>
                    <a:p>
                      <a:pPr marL="0" marR="0" algn="ctr">
                        <a:spcBef>
                          <a:spcPts val="0"/>
                        </a:spcBef>
                        <a:spcAft>
                          <a:spcPts val="0"/>
                        </a:spcAft>
                      </a:pPr>
                      <a:r>
                        <a:rPr lang="en-US" sz="3200" dirty="0" smtClean="0">
                          <a:latin typeface="Arial"/>
                          <a:ea typeface="Times New Roman"/>
                          <a:cs typeface="Helvetica"/>
                        </a:rPr>
                        <a:t>Advantages</a:t>
                      </a:r>
                      <a:endParaRPr lang="en-GB" sz="3200" dirty="0">
                        <a:latin typeface="Helvetica"/>
                        <a:ea typeface="Times New Roman"/>
                        <a:cs typeface="Helvetica"/>
                      </a:endParaRPr>
                    </a:p>
                  </a:txBody>
                  <a:tcPr marL="68580" marR="68580" marT="0" marB="0"/>
                </a:tc>
                <a:tc>
                  <a:txBody>
                    <a:bodyPr/>
                    <a:lstStyle/>
                    <a:p>
                      <a:pPr marL="0" marR="0" algn="ctr">
                        <a:spcBef>
                          <a:spcPts val="0"/>
                        </a:spcBef>
                        <a:spcAft>
                          <a:spcPts val="0"/>
                        </a:spcAft>
                      </a:pPr>
                      <a:r>
                        <a:rPr lang="en-US" sz="3200" dirty="0" smtClean="0">
                          <a:latin typeface="Arial"/>
                          <a:ea typeface="Times New Roman"/>
                          <a:cs typeface="Helvetica"/>
                        </a:rPr>
                        <a:t>Disadvantages</a:t>
                      </a:r>
                      <a:endParaRPr lang="en-GB" sz="3200" dirty="0">
                        <a:latin typeface="Helvetica"/>
                        <a:ea typeface="Times New Roman"/>
                        <a:cs typeface="Helvetica"/>
                      </a:endParaRPr>
                    </a:p>
                  </a:txBody>
                  <a:tcPr marL="68580" marR="68580" marT="0" marB="0"/>
                </a:tc>
              </a:tr>
              <a:tr h="4504289">
                <a:tc>
                  <a:txBody>
                    <a:bodyPr/>
                    <a:lstStyle/>
                    <a:p>
                      <a:pPr marL="342900" marR="0" lvl="0" indent="-342900">
                        <a:spcBef>
                          <a:spcPts val="0"/>
                        </a:spcBef>
                        <a:spcAft>
                          <a:spcPts val="0"/>
                        </a:spcAft>
                        <a:buFont typeface="Symbol"/>
                        <a:buChar char=""/>
                      </a:pPr>
                      <a:r>
                        <a:rPr lang="en-US" sz="2400" dirty="0">
                          <a:latin typeface="Arial"/>
                          <a:ea typeface="Times New Roman"/>
                          <a:cs typeface="Helvetica"/>
                        </a:rPr>
                        <a:t>Easily taken</a:t>
                      </a:r>
                      <a:endParaRPr lang="en-GB" sz="2400" dirty="0">
                        <a:latin typeface="Helvetica"/>
                        <a:ea typeface="Times New Roman"/>
                        <a:cs typeface="Helvetica"/>
                      </a:endParaRPr>
                    </a:p>
                    <a:p>
                      <a:pPr marL="342900" marR="0" lvl="0" indent="-342900">
                        <a:spcBef>
                          <a:spcPts val="0"/>
                        </a:spcBef>
                        <a:spcAft>
                          <a:spcPts val="0"/>
                        </a:spcAft>
                        <a:buFont typeface="Symbol"/>
                        <a:buChar char=""/>
                      </a:pPr>
                      <a:r>
                        <a:rPr lang="en-US" sz="2400" dirty="0">
                          <a:latin typeface="Arial"/>
                          <a:ea typeface="Times New Roman"/>
                          <a:cs typeface="Helvetica"/>
                        </a:rPr>
                        <a:t>No specialist equipment needed</a:t>
                      </a:r>
                      <a:endParaRPr lang="en-GB" sz="2400" dirty="0">
                        <a:latin typeface="Helvetica"/>
                        <a:ea typeface="Times New Roman"/>
                        <a:cs typeface="Helvetica"/>
                      </a:endParaRPr>
                    </a:p>
                  </a:txBody>
                  <a:tcPr marL="68580" marR="68580" marT="0" marB="0"/>
                </a:tc>
                <a:tc>
                  <a:txBody>
                    <a:bodyPr/>
                    <a:lstStyle/>
                    <a:p>
                      <a:pPr marL="342900" marR="0" lvl="0" indent="-342900">
                        <a:spcBef>
                          <a:spcPts val="0"/>
                        </a:spcBef>
                        <a:spcAft>
                          <a:spcPts val="0"/>
                        </a:spcAft>
                        <a:buFont typeface="Symbol"/>
                        <a:buChar char=""/>
                      </a:pPr>
                      <a:r>
                        <a:rPr lang="en-US" sz="2400" dirty="0">
                          <a:latin typeface="Arial"/>
                          <a:ea typeface="Times New Roman"/>
                          <a:cs typeface="Helvetica"/>
                        </a:rPr>
                        <a:t>Can be destroyed by stomach acid</a:t>
                      </a:r>
                      <a:endParaRPr lang="en-GB" sz="2400" dirty="0">
                        <a:latin typeface="Helvetica"/>
                        <a:ea typeface="Times New Roman"/>
                        <a:cs typeface="Helvetica"/>
                      </a:endParaRPr>
                    </a:p>
                    <a:p>
                      <a:pPr marL="342900" marR="0" lvl="0" indent="-342900">
                        <a:spcBef>
                          <a:spcPts val="0"/>
                        </a:spcBef>
                        <a:spcAft>
                          <a:spcPts val="0"/>
                        </a:spcAft>
                        <a:buFont typeface="Symbol"/>
                        <a:buChar char=""/>
                      </a:pPr>
                      <a:r>
                        <a:rPr lang="en-US" sz="2400" dirty="0">
                          <a:latin typeface="Arial"/>
                          <a:ea typeface="Times New Roman"/>
                          <a:cs typeface="Helvetica"/>
                        </a:rPr>
                        <a:t>Slow to have an effect</a:t>
                      </a:r>
                      <a:endParaRPr lang="en-GB" sz="2400" dirty="0">
                        <a:latin typeface="Helvetica"/>
                        <a:ea typeface="Times New Roman"/>
                        <a:cs typeface="Helvetica"/>
                      </a:endParaRPr>
                    </a:p>
                    <a:p>
                      <a:pPr marL="342900" marR="0" lvl="0" indent="-342900">
                        <a:spcBef>
                          <a:spcPts val="0"/>
                        </a:spcBef>
                        <a:spcAft>
                          <a:spcPts val="0"/>
                        </a:spcAft>
                        <a:buFont typeface="Symbol"/>
                        <a:buChar char=""/>
                      </a:pPr>
                      <a:r>
                        <a:rPr lang="en-US" sz="2400" dirty="0">
                          <a:latin typeface="Arial"/>
                          <a:ea typeface="Times New Roman"/>
                          <a:cs typeface="Helvetica"/>
                        </a:rPr>
                        <a:t>Can cause stomach bleeding or vomiting</a:t>
                      </a:r>
                      <a:endParaRPr lang="en-GB" sz="2400" dirty="0">
                        <a:latin typeface="Helvetica"/>
                        <a:ea typeface="Times New Roman"/>
                        <a:cs typeface="Helvetica"/>
                      </a:endParaRPr>
                    </a:p>
                    <a:p>
                      <a:pPr marL="342900" marR="0" lvl="0" indent="-342900">
                        <a:spcBef>
                          <a:spcPts val="0"/>
                        </a:spcBef>
                        <a:spcAft>
                          <a:spcPts val="0"/>
                        </a:spcAft>
                        <a:buFont typeface="Symbol"/>
                        <a:buChar char=""/>
                      </a:pPr>
                      <a:r>
                        <a:rPr lang="en-US" sz="2400" dirty="0">
                          <a:latin typeface="Arial"/>
                          <a:ea typeface="Times New Roman"/>
                          <a:cs typeface="Helvetica"/>
                        </a:rPr>
                        <a:t>Only small amount of drug is absorbed</a:t>
                      </a:r>
                      <a:endParaRPr lang="en-GB" sz="2400" dirty="0">
                        <a:latin typeface="Helvetica"/>
                        <a:ea typeface="Times New Roman"/>
                        <a:cs typeface="Helvetica"/>
                      </a:endParaRPr>
                    </a:p>
                    <a:p>
                      <a:pPr marL="342900" marR="0" lvl="0" indent="-342900">
                        <a:spcBef>
                          <a:spcPts val="0"/>
                        </a:spcBef>
                        <a:spcAft>
                          <a:spcPts val="0"/>
                        </a:spcAft>
                        <a:buFont typeface="Symbol"/>
                        <a:buChar char=""/>
                      </a:pPr>
                      <a:r>
                        <a:rPr lang="en-US" sz="2400" dirty="0">
                          <a:latin typeface="Arial"/>
                          <a:ea typeface="Times New Roman"/>
                          <a:cs typeface="Helvetica"/>
                        </a:rPr>
                        <a:t>Patient needs to be </a:t>
                      </a:r>
                      <a:r>
                        <a:rPr lang="en-US" sz="2400" dirty="0" smtClean="0">
                          <a:latin typeface="Arial"/>
                          <a:ea typeface="Times New Roman"/>
                          <a:cs typeface="Helvetica"/>
                        </a:rPr>
                        <a:t>conscious</a:t>
                      </a:r>
                    </a:p>
                    <a:p>
                      <a:pPr marL="342900" marR="0" lvl="0" indent="-342900">
                        <a:spcBef>
                          <a:spcPts val="0"/>
                        </a:spcBef>
                        <a:spcAft>
                          <a:spcPts val="0"/>
                        </a:spcAft>
                        <a:buFont typeface="Symbol"/>
                        <a:buChar char=""/>
                      </a:pPr>
                      <a:r>
                        <a:rPr lang="en-US" sz="2400" dirty="0" smtClean="0">
                          <a:latin typeface="Arial"/>
                          <a:ea typeface="Times New Roman"/>
                          <a:cs typeface="Helvetica"/>
                        </a:rPr>
                        <a:t>Kids????</a:t>
                      </a:r>
                      <a:endParaRPr lang="en-GB" sz="2400" dirty="0">
                        <a:latin typeface="Helvetica"/>
                        <a:ea typeface="Times New Roman"/>
                        <a:cs typeface="Helvetica"/>
                      </a:endParaRPr>
                    </a:p>
                  </a:txBody>
                  <a:tcPr marL="68580" marR="68580" marT="0" marB="0"/>
                </a:tc>
              </a:tr>
            </a:tbl>
          </a:graphicData>
        </a:graphic>
      </p:graphicFrame>
      <p:pic>
        <p:nvPicPr>
          <p:cNvPr id="5" name="Picture 4"/>
          <p:cNvPicPr>
            <a:picLocks noChangeAspect="1"/>
          </p:cNvPicPr>
          <p:nvPr/>
        </p:nvPicPr>
        <p:blipFill>
          <a:blip r:embed="rId2"/>
          <a:stretch>
            <a:fillRect/>
          </a:stretch>
        </p:blipFill>
        <p:spPr>
          <a:xfrm>
            <a:off x="217714" y="3663308"/>
            <a:ext cx="4522304" cy="2998484"/>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a:t>P</a:t>
            </a:r>
            <a:r>
              <a:rPr lang="en-US" sz="5400" dirty="0" smtClean="0"/>
              <a:t>arenteral administration</a:t>
            </a:r>
            <a:endParaRPr lang="en-US" sz="5400" dirty="0"/>
          </a:p>
        </p:txBody>
      </p:sp>
      <p:pic>
        <p:nvPicPr>
          <p:cNvPr id="7" name="Picture 6"/>
          <p:cNvPicPr>
            <a:picLocks noChangeAspect="1"/>
          </p:cNvPicPr>
          <p:nvPr/>
        </p:nvPicPr>
        <p:blipFill>
          <a:blip r:embed="rId2"/>
          <a:stretch>
            <a:fillRect/>
          </a:stretch>
        </p:blipFill>
        <p:spPr>
          <a:xfrm>
            <a:off x="914400" y="1742479"/>
            <a:ext cx="6466114" cy="4701864"/>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
            </a:r>
            <a:r>
              <a:rPr lang="en-US" dirty="0" smtClean="0"/>
              <a:t>arenteral </a:t>
            </a:r>
            <a:r>
              <a:rPr lang="en-US" dirty="0"/>
              <a:t>administration</a:t>
            </a:r>
          </a:p>
        </p:txBody>
      </p:sp>
      <p:pic>
        <p:nvPicPr>
          <p:cNvPr id="4" name="Content Placeholder 3"/>
          <p:cNvPicPr>
            <a:picLocks noGrp="1" noChangeAspect="1"/>
          </p:cNvPicPr>
          <p:nvPr>
            <p:ph idx="1"/>
          </p:nvPr>
        </p:nvPicPr>
        <p:blipFill>
          <a:blip r:embed="rId2"/>
          <a:srcRect l="-86487" r="-86487"/>
          <a:stretch>
            <a:fillRect/>
          </a:stretch>
        </p:blipFill>
        <p:spPr>
          <a:xfrm>
            <a:off x="2095848" y="1417638"/>
            <a:ext cx="8229600" cy="4525963"/>
          </a:xfrm>
        </p:spPr>
      </p:pic>
      <p:pic>
        <p:nvPicPr>
          <p:cNvPr id="5" name="Picture 4"/>
          <p:cNvPicPr>
            <a:picLocks noChangeAspect="1"/>
          </p:cNvPicPr>
          <p:nvPr/>
        </p:nvPicPr>
        <p:blipFill>
          <a:blip r:embed="rId3"/>
          <a:stretch>
            <a:fillRect/>
          </a:stretch>
        </p:blipFill>
        <p:spPr>
          <a:xfrm>
            <a:off x="662675" y="1663420"/>
            <a:ext cx="3162426" cy="4097208"/>
          </a:xfrm>
          <a:prstGeom prst="rect">
            <a:avLst/>
          </a:prstGeom>
        </p:spPr>
      </p:pic>
    </p:spTree>
    <p:extLst>
      <p:ext uri="{BB962C8B-B14F-4D97-AF65-F5344CB8AC3E}">
        <p14:creationId xmlns:p14="http://schemas.microsoft.com/office/powerpoint/2010/main" val="30600970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Administering drugs (2)</a:t>
            </a:r>
            <a:endParaRPr lang="en-US" dirty="0"/>
          </a:p>
        </p:txBody>
      </p:sp>
      <p:sp>
        <p:nvSpPr>
          <p:cNvPr id="3" name="Content Placeholder 2"/>
          <p:cNvSpPr>
            <a:spLocks noGrp="1"/>
          </p:cNvSpPr>
          <p:nvPr>
            <p:ph idx="1"/>
          </p:nvPr>
        </p:nvSpPr>
        <p:spPr>
          <a:xfrm>
            <a:off x="0" y="1600200"/>
            <a:ext cx="9143999" cy="5031048"/>
          </a:xfrm>
        </p:spPr>
        <p:txBody>
          <a:bodyPr>
            <a:normAutofit lnSpcReduction="10000"/>
          </a:bodyPr>
          <a:lstStyle/>
          <a:p>
            <a:pPr lvl="0"/>
            <a:r>
              <a:rPr lang="en-US" sz="3200" dirty="0" smtClean="0">
                <a:solidFill>
                  <a:srgbClr val="000000"/>
                </a:solidFill>
              </a:rPr>
              <a:t>Inhalation</a:t>
            </a:r>
            <a:r>
              <a:rPr lang="en-US" sz="3200" dirty="0" smtClean="0"/>
              <a:t>: e.g. medication for respiratory conditions such as asthma. </a:t>
            </a:r>
          </a:p>
          <a:p>
            <a:pPr lvl="0">
              <a:buNone/>
            </a:pPr>
            <a:endParaRPr lang="en-US" sz="1100" dirty="0" smtClean="0"/>
          </a:p>
          <a:p>
            <a:pPr lvl="0"/>
            <a:r>
              <a:rPr lang="en-US" sz="3200" dirty="0" smtClean="0">
                <a:solidFill>
                  <a:srgbClr val="000000"/>
                </a:solidFill>
              </a:rPr>
              <a:t>Rectal</a:t>
            </a:r>
            <a:r>
              <a:rPr lang="en-US" sz="3200" dirty="0" smtClean="0"/>
              <a:t>: inserted into the rectum e.g. treatment for digestive illnesses, drug absorbed into the blood stream.</a:t>
            </a:r>
          </a:p>
          <a:p>
            <a:pPr lvl="0">
              <a:buNone/>
            </a:pPr>
            <a:endParaRPr lang="en-US" sz="1100" dirty="0" smtClean="0"/>
          </a:p>
          <a:p>
            <a:pPr lvl="0"/>
            <a:r>
              <a:rPr lang="en-US" sz="3200" dirty="0" smtClean="0">
                <a:solidFill>
                  <a:srgbClr val="000000"/>
                </a:solidFill>
              </a:rPr>
              <a:t>Transdermal:</a:t>
            </a:r>
          </a:p>
          <a:p>
            <a:pPr lvl="1"/>
            <a:r>
              <a:rPr lang="en-US" sz="2800" dirty="0" smtClean="0">
                <a:solidFill>
                  <a:srgbClr val="000000"/>
                </a:solidFill>
              </a:rPr>
              <a:t>Skin patches</a:t>
            </a:r>
            <a:r>
              <a:rPr lang="en-US" sz="2800" dirty="0" smtClean="0"/>
              <a:t>: e.g. hormone treatments.</a:t>
            </a:r>
          </a:p>
          <a:p>
            <a:pPr lvl="1"/>
            <a:r>
              <a:rPr lang="en-US" dirty="0" smtClean="0"/>
              <a:t>Topical, on the skin and in eyes/ears e.g. creams, eye drops, ear drops, …</a:t>
            </a:r>
            <a:endParaRPr lang="en-US" sz="2800" dirty="0" smtClean="0"/>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7"/>
            <a:ext cx="9144000" cy="1378135"/>
          </a:xfrm>
        </p:spPr>
        <p:txBody>
          <a:bodyPr>
            <a:noAutofit/>
          </a:bodyPr>
          <a:lstStyle/>
          <a:p>
            <a:r>
              <a:rPr lang="en-US" dirty="0" smtClean="0">
                <a:solidFill>
                  <a:schemeClr val="accent6">
                    <a:lumMod val="50000"/>
                  </a:schemeClr>
                </a:solidFill>
              </a:rPr>
              <a:t>Factors to consider when administering drugs</a:t>
            </a:r>
            <a:endParaRPr lang="en-US" dirty="0">
              <a:solidFill>
                <a:schemeClr val="accent6">
                  <a:lumMod val="50000"/>
                </a:schemeClr>
              </a:solidFill>
            </a:endParaRPr>
          </a:p>
        </p:txBody>
      </p:sp>
      <p:sp>
        <p:nvSpPr>
          <p:cNvPr id="3" name="Content Placeholder 2"/>
          <p:cNvSpPr>
            <a:spLocks noGrp="1"/>
          </p:cNvSpPr>
          <p:nvPr>
            <p:ph idx="1"/>
          </p:nvPr>
        </p:nvSpPr>
        <p:spPr>
          <a:xfrm>
            <a:off x="457200" y="1975265"/>
            <a:ext cx="8229600" cy="4150898"/>
          </a:xfrm>
        </p:spPr>
        <p:txBody>
          <a:bodyPr>
            <a:normAutofit fontScale="92500" lnSpcReduction="20000"/>
          </a:bodyPr>
          <a:lstStyle/>
          <a:p>
            <a:pPr marL="0" indent="0">
              <a:buNone/>
            </a:pPr>
            <a:r>
              <a:rPr lang="en-US" sz="4000" dirty="0"/>
              <a:t>Discuss the following </a:t>
            </a:r>
            <a:r>
              <a:rPr lang="en-US" sz="4000" dirty="0" smtClean="0"/>
              <a:t>terms:</a:t>
            </a:r>
          </a:p>
          <a:p>
            <a:r>
              <a:rPr lang="en-US" sz="4000" dirty="0" smtClean="0"/>
              <a:t>dosing regime</a:t>
            </a:r>
          </a:p>
          <a:p>
            <a:r>
              <a:rPr lang="en-US" sz="4000" dirty="0" smtClean="0"/>
              <a:t>addiction</a:t>
            </a:r>
          </a:p>
          <a:p>
            <a:r>
              <a:rPr lang="en-US" sz="4000" dirty="0" smtClean="0"/>
              <a:t>tolerance</a:t>
            </a:r>
          </a:p>
          <a:p>
            <a:r>
              <a:rPr lang="en-US" sz="4000" dirty="0" smtClean="0"/>
              <a:t>therapeutic effect</a:t>
            </a:r>
          </a:p>
          <a:p>
            <a:r>
              <a:rPr lang="en-US" sz="4000" dirty="0" smtClean="0"/>
              <a:t>side-effects</a:t>
            </a:r>
          </a:p>
          <a:p>
            <a:r>
              <a:rPr lang="en-US" sz="4000" dirty="0" smtClean="0"/>
              <a:t>therapeutic window</a:t>
            </a:r>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Terms </a:t>
            </a:r>
            <a:endParaRPr lang="en-US" dirty="0"/>
          </a:p>
        </p:txBody>
      </p:sp>
      <p:sp>
        <p:nvSpPr>
          <p:cNvPr id="3" name="Content Placeholder 2"/>
          <p:cNvSpPr>
            <a:spLocks noGrp="1"/>
          </p:cNvSpPr>
          <p:nvPr>
            <p:ph idx="1"/>
          </p:nvPr>
        </p:nvSpPr>
        <p:spPr>
          <a:xfrm>
            <a:off x="0" y="948951"/>
            <a:ext cx="9144000" cy="5909049"/>
          </a:xfrm>
        </p:spPr>
        <p:txBody>
          <a:bodyPr>
            <a:normAutofit fontScale="92500" lnSpcReduction="10000"/>
          </a:bodyPr>
          <a:lstStyle/>
          <a:p>
            <a:r>
              <a:rPr lang="en-US" b="1" u="sng" dirty="0" smtClean="0">
                <a:solidFill>
                  <a:srgbClr val="000000"/>
                </a:solidFill>
              </a:rPr>
              <a:t>Dosing </a:t>
            </a:r>
            <a:r>
              <a:rPr lang="en-US" sz="3200" b="1" u="sng" dirty="0" smtClean="0">
                <a:solidFill>
                  <a:srgbClr val="000000"/>
                </a:solidFill>
              </a:rPr>
              <a:t>regime</a:t>
            </a:r>
            <a:r>
              <a:rPr lang="en-US" b="1" u="sng" dirty="0" smtClean="0">
                <a:solidFill>
                  <a:srgbClr val="000000"/>
                </a:solidFill>
              </a:rPr>
              <a:t> </a:t>
            </a:r>
            <a:r>
              <a:rPr lang="en-US" dirty="0" smtClean="0"/>
              <a:t>=  the amount of drug used for each dose i.e. how much drug should be taken at one time and how often (amount + frequency e.g. 1 tablet a day) to obtain desired therapeutic effect.</a:t>
            </a:r>
            <a:r>
              <a:rPr lang="en-US" b="1" dirty="0" smtClean="0"/>
              <a:t> </a:t>
            </a:r>
            <a:r>
              <a:rPr lang="en-US" dirty="0" smtClean="0"/>
              <a:t>Target is to achieve safe, constant and most effective level in blood.</a:t>
            </a:r>
          </a:p>
          <a:p>
            <a:r>
              <a:rPr lang="en-US" sz="3200" b="1" u="sng" dirty="0" smtClean="0">
                <a:solidFill>
                  <a:srgbClr val="000000"/>
                </a:solidFill>
              </a:rPr>
              <a:t>Tolerance </a:t>
            </a:r>
            <a:endParaRPr lang="en-US" sz="3200" b="1" dirty="0" smtClean="0"/>
          </a:p>
          <a:p>
            <a:pPr>
              <a:buNone/>
            </a:pPr>
            <a:r>
              <a:rPr lang="en-US" dirty="0" smtClean="0"/>
              <a:t>    Tolerance refers to the body’s reduced response to a drug i.e. its therapeutic effect is less than what it is intended, usually as a result of taking the drug over a long period of time.  As a result more of the drug needs to be taken to achieve the same initial physiological effect with the danger of exceeding the lethal dose. Can lead to addiction.</a:t>
            </a:r>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Addiction</a:t>
            </a:r>
            <a:endParaRPr lang="en-US" b="1" dirty="0"/>
          </a:p>
        </p:txBody>
      </p:sp>
      <p:sp>
        <p:nvSpPr>
          <p:cNvPr id="3" name="Content Placeholder 2"/>
          <p:cNvSpPr>
            <a:spLocks noGrp="1"/>
          </p:cNvSpPr>
          <p:nvPr>
            <p:ph idx="1"/>
          </p:nvPr>
        </p:nvSpPr>
        <p:spPr/>
        <p:txBody>
          <a:bodyPr/>
          <a:lstStyle/>
          <a:p>
            <a:pPr marL="0" indent="0">
              <a:buNone/>
            </a:pPr>
            <a:r>
              <a:rPr lang="en-US" dirty="0"/>
              <a:t>Physical dependence. A condition that occurs when a person needs the drug just to live normally and shows withdrawal symptoms when not taking the drug. </a:t>
            </a:r>
          </a:p>
          <a:p>
            <a:endParaRPr lang="en-US" dirty="0"/>
          </a:p>
        </p:txBody>
      </p:sp>
    </p:spTree>
    <p:extLst>
      <p:ext uri="{BB962C8B-B14F-4D97-AF65-F5344CB8AC3E}">
        <p14:creationId xmlns:p14="http://schemas.microsoft.com/office/powerpoint/2010/main" val="26881090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Therapeutic window and index </a:t>
            </a:r>
            <a:endParaRPr lang="en-US" b="1" dirty="0"/>
          </a:p>
        </p:txBody>
      </p:sp>
      <p:sp>
        <p:nvSpPr>
          <p:cNvPr id="3" name="Content Placeholder 2"/>
          <p:cNvSpPr>
            <a:spLocks noGrp="1"/>
          </p:cNvSpPr>
          <p:nvPr>
            <p:ph idx="1"/>
          </p:nvPr>
        </p:nvSpPr>
        <p:spPr>
          <a:xfrm>
            <a:off x="0" y="1600200"/>
            <a:ext cx="9143999" cy="5009183"/>
          </a:xfrm>
        </p:spPr>
        <p:txBody>
          <a:bodyPr>
            <a:normAutofit lnSpcReduction="10000"/>
          </a:bodyPr>
          <a:lstStyle/>
          <a:p>
            <a:r>
              <a:rPr lang="en-US" sz="3600" dirty="0"/>
              <a:t>The therapeutic window is the range in the amount or concentration of the drug in the blood over which a drug can be safely administered to a typical population. </a:t>
            </a:r>
            <a:endParaRPr lang="en-US" sz="3600" dirty="0" smtClean="0"/>
          </a:p>
          <a:p>
            <a:r>
              <a:rPr lang="en-US" sz="3600" dirty="0" smtClean="0"/>
              <a:t>It </a:t>
            </a:r>
            <a:r>
              <a:rPr lang="en-US" sz="3600" dirty="0"/>
              <a:t>is the range of </a:t>
            </a:r>
            <a:r>
              <a:rPr lang="en-US" sz="3600" dirty="0" smtClean="0"/>
              <a:t>dosage </a:t>
            </a:r>
            <a:r>
              <a:rPr lang="en-US" sz="3600" dirty="0"/>
              <a:t>between the minimum amount that produces the therapeutic </a:t>
            </a:r>
            <a:r>
              <a:rPr lang="en-US" sz="3600" dirty="0" smtClean="0"/>
              <a:t>effect (=effective dose) and </a:t>
            </a:r>
            <a:r>
              <a:rPr lang="en-US" sz="3600" dirty="0"/>
              <a:t>the maximum amount that produces a medically adverse effect. </a:t>
            </a:r>
          </a:p>
          <a:p>
            <a:endParaRPr lang="en-US" dirty="0"/>
          </a:p>
        </p:txBody>
      </p:sp>
    </p:spTree>
    <p:extLst>
      <p:ext uri="{BB962C8B-B14F-4D97-AF65-F5344CB8AC3E}">
        <p14:creationId xmlns:p14="http://schemas.microsoft.com/office/powerpoint/2010/main" val="369318117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Therapeutic index</a:t>
            </a:r>
            <a:endParaRPr lang="en-US" b="1" dirty="0"/>
          </a:p>
        </p:txBody>
      </p:sp>
      <p:sp>
        <p:nvSpPr>
          <p:cNvPr id="3" name="Content Placeholder 2"/>
          <p:cNvSpPr>
            <a:spLocks noGrp="1"/>
          </p:cNvSpPr>
          <p:nvPr>
            <p:ph idx="1"/>
          </p:nvPr>
        </p:nvSpPr>
        <p:spPr>
          <a:xfrm>
            <a:off x="261257" y="1600200"/>
            <a:ext cx="8621486" cy="4865914"/>
          </a:xfrm>
        </p:spPr>
        <p:txBody>
          <a:bodyPr>
            <a:normAutofit fontScale="92500" lnSpcReduction="20000"/>
          </a:bodyPr>
          <a:lstStyle/>
          <a:p>
            <a:r>
              <a:rPr lang="en-US" sz="4400" dirty="0"/>
              <a:t>The therapeutic window can be expressed </a:t>
            </a:r>
            <a:r>
              <a:rPr lang="en-US" sz="4400" dirty="0" smtClean="0"/>
              <a:t>quantitatively as </a:t>
            </a:r>
            <a:r>
              <a:rPr lang="en-US" sz="4400" dirty="0"/>
              <a:t>a ratio called the therapeutic index. </a:t>
            </a:r>
            <a:endParaRPr lang="en-US" sz="4400" dirty="0" smtClean="0"/>
          </a:p>
          <a:p>
            <a:r>
              <a:rPr lang="en-US" sz="4400" dirty="0" smtClean="0"/>
              <a:t>This </a:t>
            </a:r>
            <a:r>
              <a:rPr lang="en-US" sz="4400" dirty="0"/>
              <a:t>index can have a different definition depending on whether the it is obtained in an animal study or in humans trials. </a:t>
            </a:r>
            <a:endParaRPr lang="en-US" sz="4400" dirty="0" smtClean="0"/>
          </a:p>
          <a:p>
            <a:r>
              <a:rPr lang="en-US" sz="4400" dirty="0" smtClean="0"/>
              <a:t>A measure of the safety of a drug – how?</a:t>
            </a:r>
            <a:endParaRPr lang="en-US" sz="4400" dirty="0"/>
          </a:p>
          <a:p>
            <a:endParaRPr lang="en-US" dirty="0"/>
          </a:p>
        </p:txBody>
      </p:sp>
    </p:spTree>
    <p:extLst>
      <p:ext uri="{BB962C8B-B14F-4D97-AF65-F5344CB8AC3E}">
        <p14:creationId xmlns:p14="http://schemas.microsoft.com/office/powerpoint/2010/main" val="40235199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28854" y="700765"/>
            <a:ext cx="9015146" cy="5814450"/>
          </a:xfrm>
        </p:spPr>
        <p:txBody>
          <a:bodyPr>
            <a:noAutofit/>
          </a:bodyPr>
          <a:lstStyle/>
          <a:p>
            <a:r>
              <a:rPr lang="en-US" dirty="0" smtClean="0">
                <a:solidFill>
                  <a:schemeClr val="accent6">
                    <a:lumMod val="50000"/>
                  </a:schemeClr>
                </a:solidFill>
              </a:rPr>
              <a:t>What are drugs and medicines?</a:t>
            </a:r>
          </a:p>
          <a:p>
            <a:r>
              <a:rPr lang="en-US" dirty="0" smtClean="0">
                <a:solidFill>
                  <a:schemeClr val="accent6">
                    <a:lumMod val="50000"/>
                  </a:schemeClr>
                </a:solidFill>
              </a:rPr>
              <a:t>What is the difference between a drug and a medicine?</a:t>
            </a:r>
          </a:p>
          <a:p>
            <a:r>
              <a:rPr lang="en-US" dirty="0" smtClean="0">
                <a:solidFill>
                  <a:schemeClr val="accent6">
                    <a:lumMod val="50000"/>
                  </a:schemeClr>
                </a:solidFill>
              </a:rPr>
              <a:t>What is a pharmaceutical?</a:t>
            </a:r>
            <a:endParaRPr lang="en-US" sz="3200" dirty="0" smtClean="0">
              <a:solidFill>
                <a:schemeClr val="accent6">
                  <a:lumMod val="50000"/>
                </a:schemeClr>
              </a:solidFill>
            </a:endParaRPr>
          </a:p>
          <a:p>
            <a:r>
              <a:rPr lang="en-US" sz="3200" dirty="0" smtClean="0">
                <a:solidFill>
                  <a:schemeClr val="accent6">
                    <a:lumMod val="50000"/>
                  </a:schemeClr>
                </a:solidFill>
              </a:rPr>
              <a:t>List different types of medicines.</a:t>
            </a:r>
            <a:r>
              <a:rPr lang="en-US" sz="3200" dirty="0" smtClean="0">
                <a:solidFill>
                  <a:schemeClr val="accent5">
                    <a:lumMod val="75000"/>
                  </a:schemeClr>
                </a:solidFill>
              </a:rPr>
              <a:t> </a:t>
            </a:r>
          </a:p>
          <a:p>
            <a:r>
              <a:rPr lang="en-US" dirty="0" smtClean="0">
                <a:solidFill>
                  <a:schemeClr val="accent5">
                    <a:lumMod val="75000"/>
                  </a:schemeClr>
                </a:solidFill>
              </a:rPr>
              <a:t>What is a therapeutic effect?</a:t>
            </a:r>
          </a:p>
          <a:p>
            <a:r>
              <a:rPr lang="en-US" sz="3200" dirty="0" smtClean="0">
                <a:solidFill>
                  <a:schemeClr val="accent5">
                    <a:lumMod val="75000"/>
                  </a:schemeClr>
                </a:solidFill>
              </a:rPr>
              <a:t>What is a physiological effect? </a:t>
            </a:r>
          </a:p>
          <a:p>
            <a:r>
              <a:rPr lang="en-US" sz="3200" dirty="0" smtClean="0">
                <a:solidFill>
                  <a:srgbClr val="543466"/>
                </a:solidFill>
              </a:rPr>
              <a:t>How are new drugs developed? </a:t>
            </a:r>
            <a:endParaRPr lang="en-US" sz="3200" dirty="0">
              <a:solidFill>
                <a:srgbClr val="543466"/>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t>Therapeutic index</a:t>
            </a:r>
            <a:endParaRPr lang="en-US" b="1" dirty="0"/>
          </a:p>
        </p:txBody>
      </p:sp>
      <p:sp>
        <p:nvSpPr>
          <p:cNvPr id="3" name="Content Placeholder 2"/>
          <p:cNvSpPr>
            <a:spLocks noGrp="1"/>
          </p:cNvSpPr>
          <p:nvPr>
            <p:ph idx="1"/>
          </p:nvPr>
        </p:nvSpPr>
        <p:spPr>
          <a:xfrm>
            <a:off x="229509" y="1392254"/>
            <a:ext cx="8690720" cy="5263028"/>
          </a:xfrm>
        </p:spPr>
        <p:txBody>
          <a:bodyPr>
            <a:normAutofit fontScale="92500" lnSpcReduction="10000"/>
          </a:bodyPr>
          <a:lstStyle/>
          <a:p>
            <a:pPr lvl="0"/>
            <a:r>
              <a:rPr lang="en-US" dirty="0"/>
              <a:t>In animal studies, the therapeutic index is the dose of a drug that is lethal for 50% of the animal population (</a:t>
            </a:r>
            <a:r>
              <a:rPr lang="en-US" i="1" dirty="0"/>
              <a:t>LD</a:t>
            </a:r>
            <a:r>
              <a:rPr lang="en-US" i="1" baseline="-25000" dirty="0"/>
              <a:t>50</a:t>
            </a:r>
            <a:r>
              <a:rPr lang="en-US" dirty="0"/>
              <a:t>) divided by the minimum effective dose for 50% of the population (</a:t>
            </a:r>
            <a:r>
              <a:rPr lang="en-US" i="1" dirty="0"/>
              <a:t>ED</a:t>
            </a:r>
            <a:r>
              <a:rPr lang="en-US" i="1" baseline="-25000" dirty="0"/>
              <a:t>50</a:t>
            </a:r>
            <a:r>
              <a:rPr lang="en-US" dirty="0"/>
              <a:t>). </a:t>
            </a:r>
            <a:endParaRPr lang="en-US" dirty="0" smtClean="0"/>
          </a:p>
          <a:p>
            <a:pPr marL="0" lvl="0" indent="0">
              <a:buNone/>
            </a:pPr>
            <a:r>
              <a:rPr lang="en-US" dirty="0"/>
              <a:t> </a:t>
            </a:r>
            <a:r>
              <a:rPr lang="en-US" dirty="0" smtClean="0"/>
              <a:t>   </a:t>
            </a:r>
            <a:r>
              <a:rPr lang="en-US" dirty="0" err="1" smtClean="0">
                <a:solidFill>
                  <a:srgbClr val="FF0000"/>
                </a:solidFill>
              </a:rPr>
              <a:t>TI</a:t>
            </a:r>
            <a:r>
              <a:rPr lang="en-US" baseline="-25000" dirty="0" err="1" smtClean="0">
                <a:solidFill>
                  <a:srgbClr val="FF0000"/>
                </a:solidFill>
              </a:rPr>
              <a:t>animals</a:t>
            </a:r>
            <a:r>
              <a:rPr lang="en-US" dirty="0" smtClean="0">
                <a:solidFill>
                  <a:srgbClr val="FF0000"/>
                </a:solidFill>
              </a:rPr>
              <a:t> </a:t>
            </a:r>
            <a:r>
              <a:rPr lang="en-US" dirty="0">
                <a:solidFill>
                  <a:srgbClr val="FF0000"/>
                </a:solidFill>
              </a:rPr>
              <a:t>= LD</a:t>
            </a:r>
            <a:r>
              <a:rPr lang="en-US" baseline="-25000" dirty="0">
                <a:solidFill>
                  <a:srgbClr val="FF0000"/>
                </a:solidFill>
              </a:rPr>
              <a:t>50</a:t>
            </a:r>
            <a:r>
              <a:rPr lang="en-US" dirty="0">
                <a:solidFill>
                  <a:srgbClr val="FF0000"/>
                </a:solidFill>
              </a:rPr>
              <a:t>/ED</a:t>
            </a:r>
            <a:r>
              <a:rPr lang="en-US" baseline="-25000" dirty="0">
                <a:solidFill>
                  <a:srgbClr val="FF0000"/>
                </a:solidFill>
              </a:rPr>
              <a:t>50.</a:t>
            </a:r>
            <a:endParaRPr lang="en-US" dirty="0">
              <a:solidFill>
                <a:srgbClr val="FF0000"/>
              </a:solidFill>
            </a:endParaRPr>
          </a:p>
          <a:p>
            <a:pPr lvl="0"/>
            <a:r>
              <a:rPr lang="en-US" dirty="0"/>
              <a:t>In humans, the therapeutic index is the dose of a drug that is toxic (undesirable effect) for 50% of the human population (</a:t>
            </a:r>
            <a:r>
              <a:rPr lang="en-US" i="1" dirty="0"/>
              <a:t>TD</a:t>
            </a:r>
            <a:r>
              <a:rPr lang="en-US" i="1" baseline="-25000" dirty="0"/>
              <a:t>50</a:t>
            </a:r>
            <a:r>
              <a:rPr lang="en-US" dirty="0"/>
              <a:t>) divided by the minimum dose that has the therapeutic effect (=effective dose) for 50% of the population (</a:t>
            </a:r>
            <a:r>
              <a:rPr lang="en-US" i="1" dirty="0"/>
              <a:t>ED</a:t>
            </a:r>
            <a:r>
              <a:rPr lang="en-US" i="1" baseline="-25000" dirty="0"/>
              <a:t>50</a:t>
            </a:r>
            <a:r>
              <a:rPr lang="en-US" dirty="0"/>
              <a:t>). </a:t>
            </a:r>
            <a:endParaRPr lang="en-US" dirty="0" smtClean="0"/>
          </a:p>
          <a:p>
            <a:pPr marL="0" lvl="0" indent="0">
              <a:buNone/>
            </a:pPr>
            <a:r>
              <a:rPr lang="en-US" dirty="0"/>
              <a:t> </a:t>
            </a:r>
            <a:r>
              <a:rPr lang="en-US" dirty="0" smtClean="0"/>
              <a:t>   </a:t>
            </a:r>
            <a:r>
              <a:rPr lang="en-US" dirty="0" smtClean="0">
                <a:solidFill>
                  <a:srgbClr val="FF0000"/>
                </a:solidFill>
              </a:rPr>
              <a:t> </a:t>
            </a:r>
            <a:r>
              <a:rPr lang="en-US" dirty="0" err="1" smtClean="0">
                <a:solidFill>
                  <a:srgbClr val="FF0000"/>
                </a:solidFill>
              </a:rPr>
              <a:t>TI</a:t>
            </a:r>
            <a:r>
              <a:rPr lang="en-US" baseline="-25000" dirty="0" err="1" smtClean="0">
                <a:solidFill>
                  <a:srgbClr val="FF0000"/>
                </a:solidFill>
              </a:rPr>
              <a:t>humans</a:t>
            </a:r>
            <a:r>
              <a:rPr lang="en-US" dirty="0" smtClean="0">
                <a:solidFill>
                  <a:srgbClr val="FF0000"/>
                </a:solidFill>
              </a:rPr>
              <a:t> </a:t>
            </a:r>
            <a:r>
              <a:rPr lang="en-US" dirty="0">
                <a:solidFill>
                  <a:srgbClr val="FF0000"/>
                </a:solidFill>
              </a:rPr>
              <a:t>= TD</a:t>
            </a:r>
            <a:r>
              <a:rPr lang="en-US" baseline="-25000" dirty="0">
                <a:solidFill>
                  <a:srgbClr val="FF0000"/>
                </a:solidFill>
              </a:rPr>
              <a:t>50</a:t>
            </a:r>
            <a:r>
              <a:rPr lang="en-US" dirty="0">
                <a:solidFill>
                  <a:srgbClr val="FF0000"/>
                </a:solidFill>
              </a:rPr>
              <a:t>/ED</a:t>
            </a:r>
            <a:r>
              <a:rPr lang="en-US" baseline="-25000" dirty="0">
                <a:solidFill>
                  <a:srgbClr val="FF0000"/>
                </a:solidFill>
              </a:rPr>
              <a:t>50.</a:t>
            </a:r>
            <a:endParaRPr lang="en-US" dirty="0">
              <a:solidFill>
                <a:srgbClr val="FF0000"/>
              </a:solidFill>
            </a:endParaRPr>
          </a:p>
          <a:p>
            <a:endParaRPr lang="en-US" dirty="0"/>
          </a:p>
        </p:txBody>
      </p:sp>
    </p:spTree>
    <p:extLst>
      <p:ext uri="{BB962C8B-B14F-4D97-AF65-F5344CB8AC3E}">
        <p14:creationId xmlns:p14="http://schemas.microsoft.com/office/powerpoint/2010/main" val="37755761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solidFill>
                  <a:srgbClr val="984807"/>
                </a:solidFill>
              </a:rPr>
              <a:t>Large therapeutic index</a:t>
            </a:r>
            <a:endParaRPr lang="en-US" b="1" dirty="0">
              <a:solidFill>
                <a:srgbClr val="984807"/>
              </a:solidFill>
            </a:endParaRPr>
          </a:p>
        </p:txBody>
      </p:sp>
      <p:sp>
        <p:nvSpPr>
          <p:cNvPr id="3" name="Content Placeholder 2"/>
          <p:cNvSpPr>
            <a:spLocks noGrp="1"/>
          </p:cNvSpPr>
          <p:nvPr>
            <p:ph idx="1"/>
          </p:nvPr>
        </p:nvSpPr>
        <p:spPr>
          <a:xfrm>
            <a:off x="0" y="1142999"/>
            <a:ext cx="9143999" cy="5499662"/>
          </a:xfrm>
        </p:spPr>
        <p:txBody>
          <a:bodyPr>
            <a:normAutofit/>
          </a:bodyPr>
          <a:lstStyle/>
          <a:p>
            <a:pPr lvl="0"/>
            <a:r>
              <a:rPr lang="en-US" dirty="0" smtClean="0"/>
              <a:t>Wide therapeutic window</a:t>
            </a:r>
          </a:p>
          <a:p>
            <a:pPr lvl="0"/>
            <a:r>
              <a:rPr lang="en-US" dirty="0" smtClean="0"/>
              <a:t>Low </a:t>
            </a:r>
            <a:r>
              <a:rPr lang="en-US" dirty="0"/>
              <a:t>effective dose (ED</a:t>
            </a:r>
            <a:r>
              <a:rPr lang="en-US" baseline="-25000" dirty="0"/>
              <a:t>50</a:t>
            </a:r>
            <a:r>
              <a:rPr lang="en-US" dirty="0"/>
              <a:t>) and larger toxic dose (TD</a:t>
            </a:r>
            <a:r>
              <a:rPr lang="en-US" baseline="-25000" dirty="0"/>
              <a:t>50</a:t>
            </a:r>
            <a:r>
              <a:rPr lang="en-US" dirty="0"/>
              <a:t>) as a result there is a big difference between effective and toxic dose.</a:t>
            </a:r>
          </a:p>
          <a:p>
            <a:pPr lvl="0"/>
            <a:r>
              <a:rPr lang="en-US" dirty="0"/>
              <a:t>For more common and minor diseases.</a:t>
            </a:r>
          </a:p>
          <a:p>
            <a:pPr lvl="0"/>
            <a:r>
              <a:rPr lang="en-US" dirty="0"/>
              <a:t>Can be bought without doctor prescription. </a:t>
            </a:r>
          </a:p>
          <a:p>
            <a:pPr lvl="0"/>
            <a:r>
              <a:rPr lang="en-US" dirty="0"/>
              <a:t>Safe to take in high doses</a:t>
            </a:r>
          </a:p>
          <a:p>
            <a:r>
              <a:rPr lang="en-US" dirty="0"/>
              <a:t>Example: </a:t>
            </a:r>
            <a:r>
              <a:rPr lang="en-US" dirty="0" smtClean="0"/>
              <a:t>if </a:t>
            </a:r>
            <a:r>
              <a:rPr lang="en-US" dirty="0"/>
              <a:t>TI is </a:t>
            </a:r>
            <a:r>
              <a:rPr lang="en-US" dirty="0" smtClean="0"/>
              <a:t>60 </a:t>
            </a:r>
            <a:r>
              <a:rPr lang="en-US" dirty="0"/>
              <a:t>then the patient can take </a:t>
            </a:r>
            <a:r>
              <a:rPr lang="en-US" dirty="0" smtClean="0"/>
              <a:t>60 </a:t>
            </a:r>
            <a:r>
              <a:rPr lang="en-US" dirty="0"/>
              <a:t>times more then the prescribed amount. </a:t>
            </a:r>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6">
                    <a:lumMod val="75000"/>
                  </a:schemeClr>
                </a:solidFill>
              </a:rPr>
              <a:t>Low therapeutic index</a:t>
            </a:r>
            <a:endParaRPr lang="en-US" b="1" dirty="0">
              <a:solidFill>
                <a:schemeClr val="accent6">
                  <a:lumMod val="75000"/>
                </a:schemeClr>
              </a:solidFill>
            </a:endParaRPr>
          </a:p>
        </p:txBody>
      </p:sp>
      <p:sp>
        <p:nvSpPr>
          <p:cNvPr id="3" name="Content Placeholder 2"/>
          <p:cNvSpPr>
            <a:spLocks noGrp="1"/>
          </p:cNvSpPr>
          <p:nvPr>
            <p:ph idx="1"/>
          </p:nvPr>
        </p:nvSpPr>
        <p:spPr>
          <a:xfrm>
            <a:off x="457200" y="1600200"/>
            <a:ext cx="8229600" cy="4749092"/>
          </a:xfrm>
        </p:spPr>
        <p:txBody>
          <a:bodyPr>
            <a:normAutofit/>
          </a:bodyPr>
          <a:lstStyle/>
          <a:p>
            <a:pPr lvl="0"/>
            <a:r>
              <a:rPr lang="en-US" dirty="0" smtClean="0"/>
              <a:t>Small therapeutic window</a:t>
            </a:r>
          </a:p>
          <a:p>
            <a:pPr lvl="0"/>
            <a:r>
              <a:rPr lang="en-US" dirty="0" smtClean="0"/>
              <a:t>Small </a:t>
            </a:r>
            <a:r>
              <a:rPr lang="en-US" dirty="0"/>
              <a:t>difference between effective (ED</a:t>
            </a:r>
            <a:r>
              <a:rPr lang="en-US" baseline="-25000" dirty="0"/>
              <a:t>50</a:t>
            </a:r>
            <a:r>
              <a:rPr lang="en-US" dirty="0"/>
              <a:t>) and toxic dose (TD</a:t>
            </a:r>
            <a:r>
              <a:rPr lang="en-US" baseline="-25000" dirty="0"/>
              <a:t>50</a:t>
            </a:r>
            <a:r>
              <a:rPr lang="en-US" dirty="0"/>
              <a:t>). </a:t>
            </a:r>
          </a:p>
          <a:p>
            <a:pPr lvl="0"/>
            <a:r>
              <a:rPr lang="en-US" dirty="0"/>
              <a:t>Usually because toxic dose is low.</a:t>
            </a:r>
          </a:p>
          <a:p>
            <a:pPr lvl="0"/>
            <a:r>
              <a:rPr lang="en-US" dirty="0"/>
              <a:t>Correct dosage is important.</a:t>
            </a:r>
          </a:p>
          <a:p>
            <a:pPr lvl="0"/>
            <a:r>
              <a:rPr lang="en-US" dirty="0"/>
              <a:t>Only used for serious conditions.</a:t>
            </a:r>
          </a:p>
          <a:p>
            <a:pPr lvl="0"/>
            <a:r>
              <a:rPr lang="en-US" dirty="0"/>
              <a:t>Administered by qualified personnel. </a:t>
            </a:r>
          </a:p>
          <a:p>
            <a:r>
              <a:rPr lang="en-US" dirty="0"/>
              <a:t>Overdose is a high risk/low margin of safety </a:t>
            </a:r>
          </a:p>
        </p:txBody>
      </p:sp>
    </p:spTree>
    <p:extLst>
      <p:ext uri="{BB962C8B-B14F-4D97-AF65-F5344CB8AC3E}">
        <p14:creationId xmlns:p14="http://schemas.microsoft.com/office/powerpoint/2010/main" val="108082485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274638"/>
            <a:ext cx="9143999" cy="1143000"/>
          </a:xfrm>
        </p:spPr>
        <p:txBody>
          <a:bodyPr>
            <a:normAutofit fontScale="90000"/>
          </a:bodyPr>
          <a:lstStyle/>
          <a:p>
            <a:r>
              <a:rPr lang="en-US" dirty="0" smtClean="0">
                <a:solidFill>
                  <a:srgbClr val="984807"/>
                </a:solidFill>
              </a:rPr>
              <a:t>Therapeutic </a:t>
            </a:r>
            <a:r>
              <a:rPr lang="en-US" dirty="0">
                <a:solidFill>
                  <a:srgbClr val="984807"/>
                </a:solidFill>
              </a:rPr>
              <a:t>window </a:t>
            </a:r>
            <a:r>
              <a:rPr lang="en-US" dirty="0" smtClean="0">
                <a:solidFill>
                  <a:srgbClr val="984807"/>
                </a:solidFill>
              </a:rPr>
              <a:t>(3) – dosing regime</a:t>
            </a:r>
            <a:endParaRPr lang="en-US" dirty="0"/>
          </a:p>
        </p:txBody>
      </p:sp>
      <p:sp>
        <p:nvSpPr>
          <p:cNvPr id="3" name="Content Placeholder 2"/>
          <p:cNvSpPr>
            <a:spLocks noGrp="1"/>
          </p:cNvSpPr>
          <p:nvPr>
            <p:ph idx="1"/>
          </p:nvPr>
        </p:nvSpPr>
        <p:spPr>
          <a:xfrm>
            <a:off x="747132" y="1417638"/>
            <a:ext cx="8396867" cy="4951585"/>
          </a:xfrm>
        </p:spPr>
        <p:txBody>
          <a:bodyPr>
            <a:normAutofit lnSpcReduction="10000"/>
          </a:bodyPr>
          <a:lstStyle/>
          <a:p>
            <a:pPr marL="0" indent="0">
              <a:buNone/>
            </a:pPr>
            <a:r>
              <a:rPr lang="en-US" dirty="0" smtClean="0"/>
              <a:t>Depends on:</a:t>
            </a:r>
          </a:p>
          <a:p>
            <a:r>
              <a:rPr lang="en-US" dirty="0" smtClean="0"/>
              <a:t>Type of drug</a:t>
            </a:r>
          </a:p>
          <a:p>
            <a:r>
              <a:rPr lang="en-US" dirty="0" smtClean="0"/>
              <a:t>Age</a:t>
            </a:r>
          </a:p>
          <a:p>
            <a:r>
              <a:rPr lang="en-US" dirty="0"/>
              <a:t>S</a:t>
            </a:r>
            <a:r>
              <a:rPr lang="en-US" dirty="0" smtClean="0"/>
              <a:t>ex </a:t>
            </a:r>
          </a:p>
          <a:p>
            <a:r>
              <a:rPr lang="en-US" dirty="0" smtClean="0"/>
              <a:t>Weight of patient</a:t>
            </a:r>
          </a:p>
          <a:p>
            <a:r>
              <a:rPr lang="en-US" dirty="0" smtClean="0"/>
              <a:t>Diet</a:t>
            </a:r>
          </a:p>
          <a:p>
            <a:r>
              <a:rPr lang="en-US" dirty="0" smtClean="0"/>
              <a:t>Environment</a:t>
            </a:r>
          </a:p>
          <a:p>
            <a:r>
              <a:rPr lang="en-US" dirty="0" smtClean="0"/>
              <a:t>Activity of patient</a:t>
            </a:r>
          </a:p>
          <a:p>
            <a:r>
              <a:rPr lang="en-US" dirty="0" smtClean="0"/>
              <a:t>Bioavailability of drug</a:t>
            </a:r>
          </a:p>
          <a:p>
            <a:endParaRPr lang="en-US" dirty="0"/>
          </a:p>
        </p:txBody>
      </p:sp>
    </p:spTree>
    <p:extLst>
      <p:ext uri="{BB962C8B-B14F-4D97-AF65-F5344CB8AC3E}">
        <p14:creationId xmlns:p14="http://schemas.microsoft.com/office/powerpoint/2010/main" val="55995709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Bioavailability </a:t>
            </a:r>
            <a:endParaRPr lang="en-US" dirty="0"/>
          </a:p>
        </p:txBody>
      </p:sp>
      <p:sp>
        <p:nvSpPr>
          <p:cNvPr id="3" name="Content Placeholder 2"/>
          <p:cNvSpPr>
            <a:spLocks noGrp="1"/>
          </p:cNvSpPr>
          <p:nvPr>
            <p:ph idx="1"/>
          </p:nvPr>
        </p:nvSpPr>
        <p:spPr/>
        <p:txBody>
          <a:bodyPr/>
          <a:lstStyle/>
          <a:p>
            <a:endParaRPr lang="en-US" dirty="0" smtClean="0"/>
          </a:p>
          <a:p>
            <a:r>
              <a:rPr lang="en-US" dirty="0" smtClean="0"/>
              <a:t>What is it?</a:t>
            </a:r>
          </a:p>
          <a:p>
            <a:r>
              <a:rPr lang="en-US" dirty="0" smtClean="0"/>
              <a:t>What effects it?</a:t>
            </a:r>
            <a:endParaRPr lang="en-US" dirty="0"/>
          </a:p>
        </p:txBody>
      </p:sp>
    </p:spTree>
    <p:extLst>
      <p:ext uri="{BB962C8B-B14F-4D97-AF65-F5344CB8AC3E}">
        <p14:creationId xmlns:p14="http://schemas.microsoft.com/office/powerpoint/2010/main" val="78537096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2824"/>
          </a:xfrm>
        </p:spPr>
        <p:txBody>
          <a:bodyPr/>
          <a:lstStyle/>
          <a:p>
            <a:r>
              <a:rPr lang="en-US" b="1" dirty="0" smtClean="0"/>
              <a:t>Bioavailability</a:t>
            </a:r>
            <a:endParaRPr lang="en-US" b="1" dirty="0"/>
          </a:p>
        </p:txBody>
      </p:sp>
      <p:sp>
        <p:nvSpPr>
          <p:cNvPr id="3" name="Content Placeholder 2"/>
          <p:cNvSpPr>
            <a:spLocks noGrp="1"/>
          </p:cNvSpPr>
          <p:nvPr>
            <p:ph idx="1"/>
          </p:nvPr>
        </p:nvSpPr>
        <p:spPr>
          <a:xfrm>
            <a:off x="122405" y="1309509"/>
            <a:ext cx="8828425" cy="5437570"/>
          </a:xfrm>
        </p:spPr>
        <p:txBody>
          <a:bodyPr>
            <a:normAutofit fontScale="85000" lnSpcReduction="20000"/>
          </a:bodyPr>
          <a:lstStyle/>
          <a:p>
            <a:r>
              <a:rPr lang="en-US" dirty="0"/>
              <a:t>Bioavailability of a drug is the fraction of the administered dosage that reaches the target </a:t>
            </a:r>
            <a:r>
              <a:rPr lang="en-US" dirty="0" smtClean="0"/>
              <a:t>cells</a:t>
            </a:r>
            <a:r>
              <a:rPr lang="en-US" dirty="0" smtClean="0"/>
              <a:t> </a:t>
            </a:r>
            <a:r>
              <a:rPr lang="en-US" dirty="0"/>
              <a:t>in the human body (sometimes also just the blood). </a:t>
            </a:r>
            <a:r>
              <a:rPr lang="en-US" dirty="0" smtClean="0"/>
              <a:t> </a:t>
            </a:r>
            <a:endParaRPr lang="en-US" dirty="0"/>
          </a:p>
          <a:p>
            <a:r>
              <a:rPr lang="en-US" dirty="0"/>
              <a:t>Bioavailability </a:t>
            </a:r>
            <a:r>
              <a:rPr lang="en-US" dirty="0" smtClean="0"/>
              <a:t>depends on how much drug is broken down by chemical reactions (e.g. in stomach) or how well it dissolves and is therefore affected </a:t>
            </a:r>
            <a:r>
              <a:rPr lang="en-US" dirty="0"/>
              <a:t>by:</a:t>
            </a:r>
          </a:p>
          <a:p>
            <a:pPr lvl="1"/>
            <a:r>
              <a:rPr lang="en-US" dirty="0"/>
              <a:t>Functional groups: e.g. acid or basic groups affect the pH of the environment and that can affect reactivity and solubility of the drug. </a:t>
            </a:r>
          </a:p>
          <a:p>
            <a:pPr lvl="1"/>
            <a:r>
              <a:rPr lang="en-US" dirty="0"/>
              <a:t>Polarity of the drug molecule: polar molecules dissolve well in aqueous environments whilst more non-polar drug molecules dissolve better in lipids. </a:t>
            </a:r>
            <a:endParaRPr lang="en-US" dirty="0" smtClean="0"/>
          </a:p>
          <a:p>
            <a:pPr lvl="1"/>
            <a:r>
              <a:rPr lang="en-US" dirty="0"/>
              <a:t>Method of drug administration: e.g. intravenous is 100 % bioavailability whilst orally taken drugs could have a bioavailability of 40%.</a:t>
            </a:r>
          </a:p>
          <a:p>
            <a:pPr lvl="1"/>
            <a:endParaRPr lang="en-US" dirty="0"/>
          </a:p>
          <a:p>
            <a:endParaRPr lang="en-US" dirty="0"/>
          </a:p>
        </p:txBody>
      </p:sp>
    </p:spTree>
    <p:extLst>
      <p:ext uri="{BB962C8B-B14F-4D97-AF65-F5344CB8AC3E}">
        <p14:creationId xmlns:p14="http://schemas.microsoft.com/office/powerpoint/2010/main" val="158906632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3189"/>
            <a:ext cx="8229600" cy="855067"/>
          </a:xfrm>
        </p:spPr>
        <p:txBody>
          <a:bodyPr/>
          <a:lstStyle/>
          <a:p>
            <a:r>
              <a:rPr lang="en-US" dirty="0" smtClean="0">
                <a:solidFill>
                  <a:srgbClr val="984807"/>
                </a:solidFill>
              </a:rPr>
              <a:t>Side effects</a:t>
            </a:r>
            <a:endParaRPr lang="en-US" dirty="0">
              <a:solidFill>
                <a:srgbClr val="984807"/>
              </a:solidFill>
            </a:endParaRPr>
          </a:p>
        </p:txBody>
      </p:sp>
      <p:sp>
        <p:nvSpPr>
          <p:cNvPr id="3" name="Content Placeholder 2"/>
          <p:cNvSpPr>
            <a:spLocks noGrp="1"/>
          </p:cNvSpPr>
          <p:nvPr>
            <p:ph idx="1"/>
          </p:nvPr>
        </p:nvSpPr>
        <p:spPr>
          <a:xfrm>
            <a:off x="0" y="1068256"/>
            <a:ext cx="9143999" cy="5241104"/>
          </a:xfrm>
        </p:spPr>
        <p:txBody>
          <a:bodyPr>
            <a:noAutofit/>
          </a:bodyPr>
          <a:lstStyle/>
          <a:p>
            <a:pPr>
              <a:buNone/>
            </a:pPr>
            <a:r>
              <a:rPr lang="en-US" sz="3200" b="1" dirty="0" smtClean="0"/>
              <a:t>    Side-effects</a:t>
            </a:r>
            <a:r>
              <a:rPr lang="en-US" sz="3200" dirty="0" smtClean="0"/>
              <a:t> =  physiological effects which are not intended and therefore undesired (intended = therapeutic effects); these could be: </a:t>
            </a:r>
            <a:endParaRPr lang="en-US" sz="1100" dirty="0" smtClean="0"/>
          </a:p>
          <a:p>
            <a:pPr lvl="1">
              <a:buFont typeface="Wingdings" charset="2"/>
              <a:buChar char="§"/>
            </a:pPr>
            <a:r>
              <a:rPr lang="en-US" sz="3600" i="1" dirty="0" smtClean="0"/>
              <a:t>beneficial  e.g. protect against heart disease.</a:t>
            </a:r>
          </a:p>
          <a:p>
            <a:pPr lvl="1">
              <a:buFont typeface="Wingdings" charset="2"/>
              <a:buChar char="§"/>
            </a:pPr>
            <a:r>
              <a:rPr lang="en-US" sz="3600" i="1" dirty="0" smtClean="0"/>
              <a:t>benign e.g. causing drowsiness, nausea constipation.</a:t>
            </a:r>
          </a:p>
          <a:p>
            <a:pPr lvl="1">
              <a:buFont typeface="Wingdings" charset="2"/>
              <a:buChar char="§"/>
            </a:pPr>
            <a:r>
              <a:rPr lang="en-US" sz="3600" i="1" dirty="0" smtClean="0"/>
              <a:t>adverse i.e. causing damage to other organs – should only be administered by qualified staff</a:t>
            </a:r>
          </a:p>
          <a:p>
            <a:pPr>
              <a:buNone/>
            </a:pPr>
            <a:r>
              <a:rPr lang="en-US" sz="3200" b="1" dirty="0" smtClean="0"/>
              <a:t> </a:t>
            </a:r>
            <a:endParaRPr lang="en-US" sz="3200"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Past paper question</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 y="1417639"/>
            <a:ext cx="8948057" cy="4134076"/>
          </a:xfrm>
        </p:spPr>
      </p:pic>
    </p:spTree>
    <p:extLst>
      <p:ext uri="{BB962C8B-B14F-4D97-AF65-F5344CB8AC3E}">
        <p14:creationId xmlns:p14="http://schemas.microsoft.com/office/powerpoint/2010/main" val="35770248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3310731"/>
            <a:ext cx="8382000" cy="1239498"/>
          </a:xfrm>
        </p:spPr>
      </p:pic>
    </p:spTree>
    <p:extLst>
      <p:ext uri="{BB962C8B-B14F-4D97-AF65-F5344CB8AC3E}">
        <p14:creationId xmlns:p14="http://schemas.microsoft.com/office/powerpoint/2010/main" val="79026378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Past paper question</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 y="1882383"/>
            <a:ext cx="8773886" cy="3168588"/>
          </a:xfrm>
        </p:spPr>
      </p:pic>
    </p:spTree>
    <p:extLst>
      <p:ext uri="{BB962C8B-B14F-4D97-AF65-F5344CB8AC3E}">
        <p14:creationId xmlns:p14="http://schemas.microsoft.com/office/powerpoint/2010/main" val="5936110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34365"/>
          </a:xfrm>
        </p:spPr>
        <p:txBody>
          <a:bodyPr/>
          <a:lstStyle/>
          <a:p>
            <a:r>
              <a:rPr lang="en-US" u="sng" dirty="0" smtClean="0"/>
              <a:t>Pharmaceutical products</a:t>
            </a:r>
            <a:r>
              <a:rPr lang="en-US" dirty="0" smtClean="0"/>
              <a:t> </a:t>
            </a:r>
            <a:endParaRPr lang="en-US" dirty="0"/>
          </a:p>
        </p:txBody>
      </p:sp>
      <p:sp>
        <p:nvSpPr>
          <p:cNvPr id="8" name="Content Placeholder 7"/>
          <p:cNvSpPr>
            <a:spLocks noGrp="1"/>
          </p:cNvSpPr>
          <p:nvPr>
            <p:ph idx="1"/>
          </p:nvPr>
        </p:nvSpPr>
        <p:spPr>
          <a:xfrm>
            <a:off x="0" y="934365"/>
            <a:ext cx="9144000" cy="5923635"/>
          </a:xfrm>
        </p:spPr>
        <p:txBody>
          <a:bodyPr>
            <a:normAutofit fontScale="92500" lnSpcReduction="20000"/>
          </a:bodyPr>
          <a:lstStyle/>
          <a:p>
            <a:pPr>
              <a:buNone/>
            </a:pPr>
            <a:r>
              <a:rPr lang="en-US" sz="3200" dirty="0" smtClean="0"/>
              <a:t>    A </a:t>
            </a:r>
            <a:r>
              <a:rPr lang="en-US" sz="4000" dirty="0" smtClean="0">
                <a:solidFill>
                  <a:srgbClr val="FF0000"/>
                </a:solidFill>
              </a:rPr>
              <a:t>medicine</a:t>
            </a:r>
            <a:r>
              <a:rPr lang="en-US" sz="3200" dirty="0" smtClean="0"/>
              <a:t> or </a:t>
            </a:r>
            <a:r>
              <a:rPr lang="en-US" sz="4000" dirty="0" smtClean="0">
                <a:solidFill>
                  <a:srgbClr val="FF0000"/>
                </a:solidFill>
              </a:rPr>
              <a:t>drug (pharmaceuticals)</a:t>
            </a:r>
            <a:r>
              <a:rPr lang="en-US" sz="3200" dirty="0" smtClean="0"/>
              <a:t> is any chemical that does one or more of the following to the human body:</a:t>
            </a:r>
          </a:p>
          <a:p>
            <a:pPr>
              <a:buNone/>
            </a:pPr>
            <a:endParaRPr lang="en-US" sz="900" dirty="0" smtClean="0"/>
          </a:p>
          <a:p>
            <a:pPr lvl="1">
              <a:buFont typeface="Arial"/>
              <a:buChar char="•"/>
            </a:pPr>
            <a:r>
              <a:rPr lang="en-US" sz="3200" b="1" dirty="0" smtClean="0">
                <a:solidFill>
                  <a:schemeClr val="tx1">
                    <a:lumMod val="95000"/>
                  </a:schemeClr>
                </a:solidFill>
              </a:rPr>
              <a:t>Alters the physiological state (=how it functions) of the body, including consciousness, activity level or coordination</a:t>
            </a:r>
          </a:p>
          <a:p>
            <a:pPr lvl="1">
              <a:buFont typeface="Arial"/>
              <a:buChar char="•"/>
            </a:pPr>
            <a:r>
              <a:rPr lang="en-US" sz="3200" b="1" dirty="0" smtClean="0">
                <a:solidFill>
                  <a:schemeClr val="tx1">
                    <a:lumMod val="95000"/>
                  </a:schemeClr>
                </a:solidFill>
              </a:rPr>
              <a:t>alters incoming sensory sensations</a:t>
            </a:r>
          </a:p>
          <a:p>
            <a:pPr lvl="1">
              <a:buFont typeface="Arial"/>
              <a:buChar char="•"/>
            </a:pPr>
            <a:r>
              <a:rPr lang="en-US" sz="3200" b="1" dirty="0" smtClean="0">
                <a:solidFill>
                  <a:schemeClr val="tx1">
                    <a:lumMod val="95000"/>
                  </a:schemeClr>
                </a:solidFill>
              </a:rPr>
              <a:t>alters mood or emotions </a:t>
            </a:r>
          </a:p>
          <a:p>
            <a:pPr marL="400050" lvl="1" indent="0">
              <a:buNone/>
            </a:pPr>
            <a:endParaRPr lang="en-US" sz="3500" dirty="0" smtClean="0">
              <a:solidFill>
                <a:schemeClr val="tx1">
                  <a:lumMod val="95000"/>
                </a:schemeClr>
              </a:solidFill>
            </a:endParaRPr>
          </a:p>
          <a:p>
            <a:pPr marL="400050" lvl="1" indent="0">
              <a:buNone/>
            </a:pPr>
            <a:r>
              <a:rPr lang="en-US" sz="3500" dirty="0" smtClean="0">
                <a:solidFill>
                  <a:schemeClr val="tx1">
                    <a:lumMod val="95000"/>
                  </a:schemeClr>
                </a:solidFill>
              </a:rPr>
              <a:t>There is a variety of different effects of medicines and drugs. These effects are often also used to classify the medicines (good) and drugs (good or bad) .</a:t>
            </a:r>
            <a:endParaRPr lang="en-US" sz="3500" dirty="0">
              <a:solidFill>
                <a:schemeClr val="tx1">
                  <a:lumMod val="95000"/>
                </a:schemeClr>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3029" y="1611086"/>
            <a:ext cx="8686800" cy="4484914"/>
          </a:xfrm>
        </p:spPr>
      </p:pic>
    </p:spTree>
    <p:extLst>
      <p:ext uri="{BB962C8B-B14F-4D97-AF65-F5344CB8AC3E}">
        <p14:creationId xmlns:p14="http://schemas.microsoft.com/office/powerpoint/2010/main" val="16426603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Pharmaceuticals products</a:t>
            </a:r>
            <a:endParaRPr lang="en-US" dirty="0"/>
          </a:p>
        </p:txBody>
      </p:sp>
      <p:sp>
        <p:nvSpPr>
          <p:cNvPr id="3" name="Content Placeholder 2"/>
          <p:cNvSpPr>
            <a:spLocks noGrp="1"/>
          </p:cNvSpPr>
          <p:nvPr>
            <p:ph idx="1"/>
          </p:nvPr>
        </p:nvSpPr>
        <p:spPr/>
        <p:txBody>
          <a:bodyPr/>
          <a:lstStyle/>
          <a:p>
            <a:r>
              <a:rPr lang="en-US" b="1" dirty="0"/>
              <a:t>Physiological</a:t>
            </a:r>
            <a:r>
              <a:rPr lang="en-US" dirty="0"/>
              <a:t> = to do with the functions in living organisms; physiological effects = effect on the functioning of the living organism </a:t>
            </a:r>
          </a:p>
        </p:txBody>
      </p:sp>
    </p:spTree>
    <p:extLst>
      <p:ext uri="{BB962C8B-B14F-4D97-AF65-F5344CB8AC3E}">
        <p14:creationId xmlns:p14="http://schemas.microsoft.com/office/powerpoint/2010/main" val="21093684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208" y="274638"/>
            <a:ext cx="8736622" cy="1143000"/>
          </a:xfrm>
        </p:spPr>
        <p:txBody>
          <a:bodyPr>
            <a:normAutofit fontScale="90000"/>
          </a:bodyPr>
          <a:lstStyle/>
          <a:p>
            <a:r>
              <a:rPr lang="en-US" dirty="0" smtClean="0"/>
              <a:t>Physiological effect: drug-receptor interaction</a:t>
            </a:r>
            <a:endParaRPr lang="en-US" dirty="0"/>
          </a:p>
        </p:txBody>
      </p:sp>
      <p:sp>
        <p:nvSpPr>
          <p:cNvPr id="3" name="Content Placeholder 2"/>
          <p:cNvSpPr>
            <a:spLocks noGrp="1"/>
          </p:cNvSpPr>
          <p:nvPr>
            <p:ph idx="1"/>
          </p:nvPr>
        </p:nvSpPr>
        <p:spPr>
          <a:xfrm>
            <a:off x="214208" y="1600200"/>
            <a:ext cx="8736622" cy="5055082"/>
          </a:xfrm>
        </p:spPr>
        <p:txBody>
          <a:bodyPr>
            <a:normAutofit lnSpcReduction="10000"/>
          </a:bodyPr>
          <a:lstStyle/>
          <a:p>
            <a:r>
              <a:rPr lang="en-US" dirty="0"/>
              <a:t>A drug achieves its </a:t>
            </a:r>
            <a:r>
              <a:rPr lang="en-US" dirty="0" smtClean="0"/>
              <a:t>therapeutic </a:t>
            </a:r>
            <a:r>
              <a:rPr lang="en-US" dirty="0"/>
              <a:t>effect as its molecular structure allows it to bind (through ionic bonding, hydrogen bonding or Van Der Waal’s forces) with a receptor e.g. a protein molecule such an enzyme or a cellular receptor such as a cell membrane. </a:t>
            </a:r>
            <a:endParaRPr lang="en-US" dirty="0" smtClean="0"/>
          </a:p>
          <a:p>
            <a:r>
              <a:rPr lang="en-US" dirty="0" smtClean="0"/>
              <a:t>The </a:t>
            </a:r>
            <a:r>
              <a:rPr lang="en-US" dirty="0"/>
              <a:t>binding prevents or inhibits the biological activity (e.g. enzyme activity) that allows the disease to develop. The receptor part in the molecule or cellular structure is referred to as the site of activity.  </a:t>
            </a:r>
          </a:p>
          <a:p>
            <a:endParaRPr lang="en-US" dirty="0"/>
          </a:p>
        </p:txBody>
      </p:sp>
    </p:spTree>
    <p:extLst>
      <p:ext uri="{BB962C8B-B14F-4D97-AF65-F5344CB8AC3E}">
        <p14:creationId xmlns:p14="http://schemas.microsoft.com/office/powerpoint/2010/main" val="16869858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Drug receptor interaction</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2545" y="1915886"/>
            <a:ext cx="9029588" cy="3940628"/>
          </a:xfrm>
        </p:spPr>
      </p:pic>
    </p:spTree>
    <p:extLst>
      <p:ext uri="{BB962C8B-B14F-4D97-AF65-F5344CB8AC3E}">
        <p14:creationId xmlns:p14="http://schemas.microsoft.com/office/powerpoint/2010/main" val="5157949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7033" y="0"/>
            <a:ext cx="8229600" cy="1143000"/>
          </a:xfrm>
        </p:spPr>
        <p:txBody>
          <a:bodyPr>
            <a:normAutofit/>
          </a:bodyPr>
          <a:lstStyle/>
          <a:p>
            <a:r>
              <a:rPr lang="en-US" dirty="0" smtClean="0"/>
              <a:t>Stages in development of a drug </a:t>
            </a:r>
            <a:endParaRPr lang="en-US" dirty="0"/>
          </a:p>
        </p:txBody>
      </p:sp>
      <p:sp>
        <p:nvSpPr>
          <p:cNvPr id="3" name="Content Placeholder 2"/>
          <p:cNvSpPr>
            <a:spLocks noGrp="1"/>
          </p:cNvSpPr>
          <p:nvPr>
            <p:ph idx="1"/>
          </p:nvPr>
        </p:nvSpPr>
        <p:spPr>
          <a:xfrm>
            <a:off x="0" y="949332"/>
            <a:ext cx="9144000" cy="5908668"/>
          </a:xfrm>
        </p:spPr>
        <p:txBody>
          <a:bodyPr>
            <a:normAutofit fontScale="92500" lnSpcReduction="20000"/>
          </a:bodyPr>
          <a:lstStyle/>
          <a:p>
            <a:pPr lvl="0"/>
            <a:r>
              <a:rPr lang="en-US" dirty="0" smtClean="0"/>
              <a:t>Identify disease, could be new disease.</a:t>
            </a:r>
            <a:endParaRPr lang="en-US" sz="3200" dirty="0" smtClean="0"/>
          </a:p>
          <a:p>
            <a:pPr lvl="0"/>
            <a:r>
              <a:rPr lang="en-US" dirty="0" smtClean="0"/>
              <a:t>Identify target e.g. gene or enzyme which is necessary for disease to progress.</a:t>
            </a:r>
            <a:endParaRPr lang="en-US" sz="3200" dirty="0" smtClean="0"/>
          </a:p>
          <a:p>
            <a:pPr lvl="0"/>
            <a:r>
              <a:rPr lang="en-US" dirty="0" smtClean="0"/>
              <a:t>Identify ‘lead’ molecule which can act on gene/enzyme in the disease organism or host and isolate or manufacture it. May need to be modified.</a:t>
            </a:r>
            <a:endParaRPr lang="en-US" sz="3200" dirty="0" smtClean="0"/>
          </a:p>
          <a:p>
            <a:pPr lvl="0"/>
            <a:r>
              <a:rPr lang="en-US" u="sng" dirty="0" smtClean="0"/>
              <a:t>Preclinical trials</a:t>
            </a:r>
            <a:r>
              <a:rPr lang="en-US" dirty="0" smtClean="0"/>
              <a:t>: testing of ‘lead molecule’ in laboratory, </a:t>
            </a:r>
            <a:endParaRPr lang="en-US" sz="3200" dirty="0" smtClean="0"/>
          </a:p>
          <a:p>
            <a:pPr lvl="1">
              <a:buFont typeface="Arial"/>
              <a:buChar char="•"/>
            </a:pPr>
            <a:r>
              <a:rPr lang="en-US" dirty="0" smtClean="0"/>
              <a:t>‘</a:t>
            </a:r>
            <a:r>
              <a:rPr lang="en-US" dirty="0" smtClean="0">
                <a:solidFill>
                  <a:srgbClr val="0000FF"/>
                </a:solidFill>
              </a:rPr>
              <a:t>in vitro</a:t>
            </a:r>
            <a:r>
              <a:rPr lang="en-US" dirty="0" smtClean="0"/>
              <a:t>’: the lead molecule is tested on animal/human cells and tissues which have been removed from the body and are kept in an artificial environment.</a:t>
            </a:r>
            <a:endParaRPr lang="en-US" sz="2800" dirty="0" smtClean="0"/>
          </a:p>
          <a:p>
            <a:pPr>
              <a:buNone/>
            </a:pPr>
            <a:endParaRPr lang="en-US" sz="973" dirty="0" smtClean="0"/>
          </a:p>
          <a:p>
            <a:pPr lvl="1">
              <a:buFont typeface="Arial"/>
              <a:buChar char="•"/>
            </a:pPr>
            <a:r>
              <a:rPr lang="en-US" dirty="0" smtClean="0"/>
              <a:t>‘</a:t>
            </a:r>
            <a:r>
              <a:rPr lang="en-US" dirty="0" smtClean="0">
                <a:solidFill>
                  <a:srgbClr val="0000FF"/>
                </a:solidFill>
              </a:rPr>
              <a:t>in vivo</a:t>
            </a:r>
            <a:r>
              <a:rPr lang="en-US" dirty="0" smtClean="0"/>
              <a:t>’: testing in live animals (usually 3 different species) to establish LD</a:t>
            </a:r>
            <a:r>
              <a:rPr lang="en-US" baseline="-25000" dirty="0" smtClean="0"/>
              <a:t>50</a:t>
            </a:r>
            <a:r>
              <a:rPr lang="en-US" dirty="0" smtClean="0"/>
              <a:t> which is the amount which kills 50 % of animal population.</a:t>
            </a:r>
            <a:endParaRPr lang="en-US" sz="2800" dirty="0" smtClean="0"/>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dirty="0" smtClean="0"/>
              <a:t>Stages in development of drug</a:t>
            </a:r>
            <a:endParaRPr lang="en-US" dirty="0"/>
          </a:p>
        </p:txBody>
      </p:sp>
      <p:sp>
        <p:nvSpPr>
          <p:cNvPr id="3" name="Content Placeholder 2"/>
          <p:cNvSpPr>
            <a:spLocks noGrp="1"/>
          </p:cNvSpPr>
          <p:nvPr>
            <p:ph idx="1"/>
          </p:nvPr>
        </p:nvSpPr>
        <p:spPr>
          <a:xfrm>
            <a:off x="0" y="1143000"/>
            <a:ext cx="9143999" cy="5714999"/>
          </a:xfrm>
        </p:spPr>
        <p:txBody>
          <a:bodyPr>
            <a:normAutofit fontScale="92500" lnSpcReduction="20000"/>
          </a:bodyPr>
          <a:lstStyle/>
          <a:p>
            <a:pPr lvl="0"/>
            <a:r>
              <a:rPr lang="en-US" u="sng" dirty="0" smtClean="0"/>
              <a:t>Clinical trials: on humans!!</a:t>
            </a:r>
            <a:r>
              <a:rPr lang="en-US" dirty="0" smtClean="0"/>
              <a:t> </a:t>
            </a:r>
            <a:endParaRPr lang="en-US" sz="3200" dirty="0" smtClean="0"/>
          </a:p>
          <a:p>
            <a:pPr lvl="1">
              <a:buFont typeface="Courier New"/>
              <a:buChar char="o"/>
            </a:pPr>
            <a:r>
              <a:rPr lang="en-US" dirty="0" smtClean="0"/>
              <a:t>Testing of its effectiveness and dose range on humans using the </a:t>
            </a:r>
            <a:r>
              <a:rPr lang="en-US" sz="3027" dirty="0" smtClean="0">
                <a:solidFill>
                  <a:srgbClr val="FF0000"/>
                </a:solidFill>
              </a:rPr>
              <a:t>placebo</a:t>
            </a:r>
            <a:r>
              <a:rPr lang="en-US" dirty="0" smtClean="0"/>
              <a:t> effect.  This is a ‘blind trial’ in which half of the people/patients involved are given the drug whilst the other half are given a similar substance which is not the drug but none of the patients or even administrators know which half they are in.  All patients should/could experience placebo.    </a:t>
            </a:r>
            <a:endParaRPr lang="en-US" sz="2800" dirty="0" smtClean="0"/>
          </a:p>
          <a:p>
            <a:pPr>
              <a:buNone/>
            </a:pPr>
            <a:endParaRPr lang="en-US" sz="1412" dirty="0" smtClean="0"/>
          </a:p>
          <a:p>
            <a:pPr lvl="1">
              <a:buFont typeface="Courier New"/>
              <a:buChar char="o"/>
            </a:pPr>
            <a:r>
              <a:rPr lang="en-US" dirty="0" smtClean="0"/>
              <a:t>Structural modifications likely to be made to, for instance, improve effectiveness or reduce side-effects.</a:t>
            </a:r>
            <a:endParaRPr lang="en-US" sz="2800" dirty="0" smtClean="0"/>
          </a:p>
          <a:p>
            <a:pPr>
              <a:buNone/>
            </a:pPr>
            <a:endParaRPr lang="en-US" sz="1081" dirty="0" smtClean="0"/>
          </a:p>
          <a:p>
            <a:pPr lvl="0"/>
            <a:r>
              <a:rPr lang="en-US" dirty="0" smtClean="0"/>
              <a:t>Submission of reports on drug and its trials to regulatory bodies.</a:t>
            </a:r>
            <a:endParaRPr lang="en-US" sz="3200" dirty="0" smtClean="0"/>
          </a:p>
          <a:p>
            <a:pPr lvl="0"/>
            <a:r>
              <a:rPr lang="en-US" dirty="0" smtClean="0"/>
              <a:t>Monitoring of the drug after it has been launched; molecule might need further structural changes; new side-effects e.g. thalidomide.</a:t>
            </a:r>
            <a:endParaRPr lang="en-US" sz="3200" dirty="0" smtClean="0"/>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806232"/>
            <a:ext cx="9144000" cy="5319932"/>
          </a:xfrm>
        </p:spPr>
        <p:txBody>
          <a:bodyPr>
            <a:normAutofit fontScale="92500" lnSpcReduction="10000"/>
          </a:bodyPr>
          <a:lstStyle/>
          <a:p>
            <a:r>
              <a:rPr lang="en-US" sz="4400" dirty="0" smtClean="0"/>
              <a:t>Name different ways in which drugs are administered?</a:t>
            </a:r>
          </a:p>
          <a:p>
            <a:pPr>
              <a:buNone/>
            </a:pPr>
            <a:endParaRPr lang="en-US" sz="2000" dirty="0" smtClean="0"/>
          </a:p>
          <a:p>
            <a:r>
              <a:rPr lang="en-US" sz="4400" dirty="0" smtClean="0"/>
              <a:t>Why are drugs administered in a particular way? </a:t>
            </a:r>
          </a:p>
          <a:p>
            <a:endParaRPr lang="en-US" sz="2200" dirty="0"/>
          </a:p>
          <a:p>
            <a:r>
              <a:rPr lang="en-US" sz="4400" dirty="0" smtClean="0"/>
              <a:t>Give advantages and disadvantages of some of the methods you have answered.</a:t>
            </a:r>
            <a:endParaRPr lang="en-US" sz="4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4348</TotalTime>
  <Words>1434</Words>
  <Application>Microsoft Macintosh PowerPoint</Application>
  <PresentationFormat>On-screen Show (4:3)</PresentationFormat>
  <Paragraphs>148</Paragraphs>
  <Slides>30</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30</vt:i4>
      </vt:variant>
    </vt:vector>
  </HeadingPairs>
  <TitlesOfParts>
    <vt:vector size="38" baseType="lpstr">
      <vt:lpstr>Arial</vt:lpstr>
      <vt:lpstr>Calibri</vt:lpstr>
      <vt:lpstr>Courier New</vt:lpstr>
      <vt:lpstr>Helvetica</vt:lpstr>
      <vt:lpstr>Symbol</vt:lpstr>
      <vt:lpstr>Times New Roman</vt:lpstr>
      <vt:lpstr>Wingdings</vt:lpstr>
      <vt:lpstr>Office Theme</vt:lpstr>
      <vt:lpstr>Medicinal chemistry </vt:lpstr>
      <vt:lpstr>PowerPoint Presentation</vt:lpstr>
      <vt:lpstr>Pharmaceutical products </vt:lpstr>
      <vt:lpstr>Pharmaceuticals products</vt:lpstr>
      <vt:lpstr>Physiological effect: drug-receptor interaction</vt:lpstr>
      <vt:lpstr>Drug receptor interaction</vt:lpstr>
      <vt:lpstr>Stages in development of a drug </vt:lpstr>
      <vt:lpstr>Stages in development of drug</vt:lpstr>
      <vt:lpstr>PowerPoint Presentation</vt:lpstr>
      <vt:lpstr>Administering drugs (1)</vt:lpstr>
      <vt:lpstr>Oral</vt:lpstr>
      <vt:lpstr>Parenteral administration</vt:lpstr>
      <vt:lpstr>Parenteral administration</vt:lpstr>
      <vt:lpstr>Administering drugs (2)</vt:lpstr>
      <vt:lpstr>Factors to consider when administering drugs</vt:lpstr>
      <vt:lpstr>Terms </vt:lpstr>
      <vt:lpstr>Addiction</vt:lpstr>
      <vt:lpstr>Therapeutic window and index </vt:lpstr>
      <vt:lpstr>Therapeutic index</vt:lpstr>
      <vt:lpstr>Therapeutic index</vt:lpstr>
      <vt:lpstr>Large therapeutic index</vt:lpstr>
      <vt:lpstr>Low therapeutic index</vt:lpstr>
      <vt:lpstr>Therapeutic window (3) – dosing regime</vt:lpstr>
      <vt:lpstr>Bioavailability </vt:lpstr>
      <vt:lpstr>Bioavailability</vt:lpstr>
      <vt:lpstr>Side effects</vt:lpstr>
      <vt:lpstr>Past paper question</vt:lpstr>
      <vt:lpstr>answer</vt:lpstr>
      <vt:lpstr>Past paper question</vt:lpstr>
      <vt:lpstr>answer</vt:lpstr>
    </vt:vector>
  </TitlesOfParts>
  <Company/>
  <LinksUpToDate>false</LinksUpToDate>
  <SharedDoc>false</SharedDoc>
  <HyperlinksChanged>false</HyperlinksChanged>
  <AppVersion>15.0026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Medicines and drugs</dc:title>
  <dc:creator>Client Admin</dc:creator>
  <cp:lastModifiedBy>Nico Van De Casteele</cp:lastModifiedBy>
  <cp:revision>66</cp:revision>
  <dcterms:created xsi:type="dcterms:W3CDTF">2013-02-13T09:11:26Z</dcterms:created>
  <dcterms:modified xsi:type="dcterms:W3CDTF">2017-03-27T02:06:45Z</dcterms:modified>
</cp:coreProperties>
</file>